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handoutMasterIdLst>
    <p:handoutMasterId r:id="rId48"/>
  </p:handoutMasterIdLst>
  <p:sldIdLst>
    <p:sldId id="256" r:id="rId2"/>
    <p:sldId id="297" r:id="rId3"/>
    <p:sldId id="303" r:id="rId4"/>
    <p:sldId id="305" r:id="rId5"/>
    <p:sldId id="312" r:id="rId6"/>
    <p:sldId id="316" r:id="rId7"/>
    <p:sldId id="317" r:id="rId8"/>
    <p:sldId id="314" r:id="rId9"/>
    <p:sldId id="298" r:id="rId10"/>
    <p:sldId id="260" r:id="rId11"/>
    <p:sldId id="261" r:id="rId12"/>
    <p:sldId id="266" r:id="rId13"/>
    <p:sldId id="307" r:id="rId14"/>
    <p:sldId id="263" r:id="rId15"/>
    <p:sldId id="264" r:id="rId16"/>
    <p:sldId id="265" r:id="rId17"/>
    <p:sldId id="267" r:id="rId18"/>
    <p:sldId id="306" r:id="rId19"/>
    <p:sldId id="308" r:id="rId20"/>
    <p:sldId id="309" r:id="rId21"/>
    <p:sldId id="310" r:id="rId22"/>
    <p:sldId id="311" r:id="rId23"/>
    <p:sldId id="299" r:id="rId24"/>
    <p:sldId id="269" r:id="rId25"/>
    <p:sldId id="270" r:id="rId26"/>
    <p:sldId id="285" r:id="rId27"/>
    <p:sldId id="286" r:id="rId28"/>
    <p:sldId id="287" r:id="rId29"/>
    <p:sldId id="268" r:id="rId30"/>
    <p:sldId id="275" r:id="rId31"/>
    <p:sldId id="300" r:id="rId32"/>
    <p:sldId id="276" r:id="rId33"/>
    <p:sldId id="277" r:id="rId34"/>
    <p:sldId id="278" r:id="rId35"/>
    <p:sldId id="288" r:id="rId36"/>
    <p:sldId id="301" r:id="rId37"/>
    <p:sldId id="282" r:id="rId38"/>
    <p:sldId id="283" r:id="rId39"/>
    <p:sldId id="284" r:id="rId40"/>
    <p:sldId id="302" r:id="rId41"/>
    <p:sldId id="290" r:id="rId42"/>
    <p:sldId id="291" r:id="rId43"/>
    <p:sldId id="292" r:id="rId44"/>
    <p:sldId id="293" r:id="rId45"/>
    <p:sldId id="294"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51" d="100"/>
          <a:sy n="51" d="100"/>
        </p:scale>
        <p:origin x="124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CFC6941-18AA-F04D-9669-F6C39A847DE1}" type="slidenum">
              <a:rPr lang="en-US"/>
              <a:pPr>
                <a:defRPr/>
              </a:pPr>
              <a:t>‹#›</a:t>
            </a:fld>
            <a:endParaRPr lang="en-US" dirty="0"/>
          </a:p>
        </p:txBody>
      </p:sp>
    </p:spTree>
    <p:extLst>
      <p:ext uri="{BB962C8B-B14F-4D97-AF65-F5344CB8AC3E}">
        <p14:creationId xmlns:p14="http://schemas.microsoft.com/office/powerpoint/2010/main" val="348148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59C4A19-A8D4-3F47-BBF1-7C684E7EE7BD}" type="slidenum">
              <a:rPr lang="en-US"/>
              <a:pPr>
                <a:defRPr/>
              </a:pPr>
              <a:t>‹#›</a:t>
            </a:fld>
            <a:endParaRPr lang="en-US" dirty="0"/>
          </a:p>
        </p:txBody>
      </p:sp>
    </p:spTree>
    <p:extLst>
      <p:ext uri="{BB962C8B-B14F-4D97-AF65-F5344CB8AC3E}">
        <p14:creationId xmlns:p14="http://schemas.microsoft.com/office/powerpoint/2010/main" val="82085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37D8F0-DBF1-EE4C-BAA8-E93ABF402BED}"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5412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CC41A8-F176-024D-AD3B-F89045D584B2}" type="slidenum">
              <a:rPr lang="en-US" sz="1200"/>
              <a:pPr/>
              <a:t>25</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0921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3B86BF-5779-F242-9E5B-41D45C6FD4A9}" type="slidenum">
              <a:rPr lang="en-US" sz="1200"/>
              <a:pPr/>
              <a:t>26</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2224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E32DC5-6AB6-4641-BB39-E59CF838A43A}" type="slidenum">
              <a:rPr lang="en-US" sz="1200"/>
              <a:pPr/>
              <a:t>27</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7587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A9FE76-29B8-F945-9FD8-3BA766069688}" type="slidenum">
              <a:rPr lang="en-US" sz="1200"/>
              <a:pPr/>
              <a:t>28</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2367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4CB0FD-0FB9-454E-821F-3F8FF03B37F2}" type="slidenum">
              <a:rPr lang="en-US" sz="1200"/>
              <a:pPr/>
              <a:t>29</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6121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C013E9-5B88-924C-9118-9F96DE03286E}" type="slidenum">
              <a:rPr lang="en-US" sz="1200"/>
              <a:pPr/>
              <a:t>30</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2541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683470-484C-AE4C-B2D8-31AB2A9F29CF}" type="slidenum">
              <a:rPr lang="en-US" sz="1200"/>
              <a:pPr/>
              <a:t>32</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033413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C93E95-C7BD-974B-B181-45EEAE962A02}" type="slidenum">
              <a:rPr lang="en-US" sz="1200"/>
              <a:pPr/>
              <a:t>33</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8773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0A82F8-A800-E840-A1CD-BA0AD0FC0E1A}" type="slidenum">
              <a:rPr lang="en-US" sz="1200"/>
              <a:pPr/>
              <a:t>34</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0945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D4C14D-193B-CF41-B73D-3EE65D39B379}" type="slidenum">
              <a:rPr lang="en-US" sz="1200"/>
              <a:pPr/>
              <a:t>35</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2979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50B7C1-50C1-A449-8AEA-DC1B72DBEEF9}" type="slidenum">
              <a:rPr lang="en-US" sz="1200"/>
              <a:pPr/>
              <a:t>10</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5113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16867D-3F3B-2840-B974-227E78F3F6FB}" type="slidenum">
              <a:rPr lang="en-US" sz="1200"/>
              <a:pPr/>
              <a:t>37</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74471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0E9DB0-9A44-0F45-8E63-6B3E54AE284A}" type="slidenum">
              <a:rPr lang="en-US" sz="1200"/>
              <a:pPr/>
              <a:t>38</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37104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0F9AFC-A8B5-4247-A7F0-207772408B3C}" type="slidenum">
              <a:rPr lang="en-US" sz="1200"/>
              <a:pPr/>
              <a:t>39</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48255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088B6B-DA47-774D-BD28-F058DC2B4383}" type="slidenum">
              <a:rPr lang="en-US" sz="1200"/>
              <a:pPr/>
              <a:t>41</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4414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A42316-810C-CB4F-9F3E-314F4711065C}" type="slidenum">
              <a:rPr lang="en-US" sz="1200"/>
              <a:pPr/>
              <a:t>42</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615684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09D458-57E2-3243-AA86-51599368065B}" type="slidenum">
              <a:rPr lang="en-US" sz="1200"/>
              <a:pPr/>
              <a:t>43</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28503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DD14C0-5F64-C442-9847-69164990CB3E}" type="slidenum">
              <a:rPr lang="en-US" sz="1200"/>
              <a:pPr/>
              <a:t>44</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32229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9E0474-FB6E-0A4E-B110-F5F1452ECCB3}" type="slidenum">
              <a:rPr lang="en-US" sz="1200"/>
              <a:pPr/>
              <a:t>45</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0420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B50650-D539-E34A-B53D-7F09226048C8}" type="slidenum">
              <a:rPr lang="en-US" sz="1200"/>
              <a:pPr/>
              <a:t>11</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877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2048E6-2B17-2F44-A2F4-9E5FECB60B24}" type="slidenum">
              <a:rPr lang="en-US" sz="1200"/>
              <a:pPr/>
              <a:t>12</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5894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A5A06F-31C2-BC47-B3FC-06F3AF3F4C1B}" type="slidenum">
              <a:rPr lang="en-US" sz="1200"/>
              <a:pPr/>
              <a:t>14</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7563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B280C6-4D3C-B349-9CA7-DBC02831C7D8}" type="slidenum">
              <a:rPr lang="en-US" sz="1200"/>
              <a:pPr/>
              <a:t>15</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2921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7C4B63-A0D7-714E-A70F-649A4E01F11D}" type="slidenum">
              <a:rPr lang="en-US" sz="1200"/>
              <a:pPr/>
              <a:t>16</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7303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E6ED3E-1723-DF40-A4DC-13937049F448}" type="slidenum">
              <a:rPr lang="en-US" sz="1200"/>
              <a:pPr/>
              <a:t>17</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738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5F17CE-1E22-1343-9E03-6B0D845A98A2}" type="slidenum">
              <a:rPr lang="en-US" sz="1200"/>
              <a:pPr/>
              <a:t>24</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0028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90120-4E41-5C47-871A-D7345F908C17}" type="slidenum">
              <a:rPr lang="en-US"/>
              <a:pPr>
                <a:defRPr/>
              </a:pPr>
              <a:t>‹#›</a:t>
            </a:fld>
            <a:endParaRPr lang="en-US" dirty="0"/>
          </a:p>
        </p:txBody>
      </p:sp>
    </p:spTree>
    <p:extLst>
      <p:ext uri="{BB962C8B-B14F-4D97-AF65-F5344CB8AC3E}">
        <p14:creationId xmlns:p14="http://schemas.microsoft.com/office/powerpoint/2010/main" val="119796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F88398-307D-DB4B-9CEB-47CC7E7A5FF3}" type="slidenum">
              <a:rPr lang="en-US"/>
              <a:pPr>
                <a:defRPr/>
              </a:pPr>
              <a:t>‹#›</a:t>
            </a:fld>
            <a:endParaRPr lang="en-US" dirty="0"/>
          </a:p>
        </p:txBody>
      </p:sp>
    </p:spTree>
    <p:extLst>
      <p:ext uri="{BB962C8B-B14F-4D97-AF65-F5344CB8AC3E}">
        <p14:creationId xmlns:p14="http://schemas.microsoft.com/office/powerpoint/2010/main" val="188167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90B997-5427-804C-853C-AD5A92B52C0C}" type="slidenum">
              <a:rPr lang="en-US"/>
              <a:pPr>
                <a:defRPr/>
              </a:pPr>
              <a:t>‹#›</a:t>
            </a:fld>
            <a:endParaRPr lang="en-US" dirty="0"/>
          </a:p>
        </p:txBody>
      </p:sp>
    </p:spTree>
    <p:extLst>
      <p:ext uri="{BB962C8B-B14F-4D97-AF65-F5344CB8AC3E}">
        <p14:creationId xmlns:p14="http://schemas.microsoft.com/office/powerpoint/2010/main" val="410671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414ACE-AC0A-0B46-9D3B-519A5848B7DD}" type="slidenum">
              <a:rPr lang="en-US"/>
              <a:pPr>
                <a:defRPr/>
              </a:pPr>
              <a:t>‹#›</a:t>
            </a:fld>
            <a:endParaRPr lang="en-US" dirty="0"/>
          </a:p>
        </p:txBody>
      </p:sp>
    </p:spTree>
    <p:extLst>
      <p:ext uri="{BB962C8B-B14F-4D97-AF65-F5344CB8AC3E}">
        <p14:creationId xmlns:p14="http://schemas.microsoft.com/office/powerpoint/2010/main" val="386755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BEF674-C4BD-424A-8394-29B042A1F97B}" type="slidenum">
              <a:rPr lang="en-US"/>
              <a:pPr>
                <a:defRPr/>
              </a:pPr>
              <a:t>‹#›</a:t>
            </a:fld>
            <a:endParaRPr lang="en-US" dirty="0"/>
          </a:p>
        </p:txBody>
      </p:sp>
    </p:spTree>
    <p:extLst>
      <p:ext uri="{BB962C8B-B14F-4D97-AF65-F5344CB8AC3E}">
        <p14:creationId xmlns:p14="http://schemas.microsoft.com/office/powerpoint/2010/main" val="411896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BD3A08-B7B0-5247-83F7-9377A3773E8C}" type="slidenum">
              <a:rPr lang="en-US"/>
              <a:pPr>
                <a:defRPr/>
              </a:pPr>
              <a:t>‹#›</a:t>
            </a:fld>
            <a:endParaRPr lang="en-US" dirty="0"/>
          </a:p>
        </p:txBody>
      </p:sp>
    </p:spTree>
    <p:extLst>
      <p:ext uri="{BB962C8B-B14F-4D97-AF65-F5344CB8AC3E}">
        <p14:creationId xmlns:p14="http://schemas.microsoft.com/office/powerpoint/2010/main" val="30365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F0788F-8D3E-B14B-A14A-013A7C4E1483}" type="slidenum">
              <a:rPr lang="en-US"/>
              <a:pPr>
                <a:defRPr/>
              </a:pPr>
              <a:t>‹#›</a:t>
            </a:fld>
            <a:endParaRPr lang="en-US" dirty="0"/>
          </a:p>
        </p:txBody>
      </p:sp>
    </p:spTree>
    <p:extLst>
      <p:ext uri="{BB962C8B-B14F-4D97-AF65-F5344CB8AC3E}">
        <p14:creationId xmlns:p14="http://schemas.microsoft.com/office/powerpoint/2010/main" val="27918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6681E7-DDB0-524E-9454-3C3D56CC0B7D}" type="slidenum">
              <a:rPr lang="en-US"/>
              <a:pPr>
                <a:defRPr/>
              </a:pPr>
              <a:t>‹#›</a:t>
            </a:fld>
            <a:endParaRPr lang="en-US" dirty="0"/>
          </a:p>
        </p:txBody>
      </p:sp>
    </p:spTree>
    <p:extLst>
      <p:ext uri="{BB962C8B-B14F-4D97-AF65-F5344CB8AC3E}">
        <p14:creationId xmlns:p14="http://schemas.microsoft.com/office/powerpoint/2010/main" val="358099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2719A0-6DA6-0443-83A6-D899070F3E47}" type="slidenum">
              <a:rPr lang="en-US"/>
              <a:pPr>
                <a:defRPr/>
              </a:pPr>
              <a:t>‹#›</a:t>
            </a:fld>
            <a:endParaRPr lang="en-US" dirty="0"/>
          </a:p>
        </p:txBody>
      </p:sp>
    </p:spTree>
    <p:extLst>
      <p:ext uri="{BB962C8B-B14F-4D97-AF65-F5344CB8AC3E}">
        <p14:creationId xmlns:p14="http://schemas.microsoft.com/office/powerpoint/2010/main" val="172136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5FC8A6-42FC-D941-9B77-F61D14BC5CDB}" type="slidenum">
              <a:rPr lang="en-US"/>
              <a:pPr>
                <a:defRPr/>
              </a:pPr>
              <a:t>‹#›</a:t>
            </a:fld>
            <a:endParaRPr lang="en-US" dirty="0"/>
          </a:p>
        </p:txBody>
      </p:sp>
    </p:spTree>
    <p:extLst>
      <p:ext uri="{BB962C8B-B14F-4D97-AF65-F5344CB8AC3E}">
        <p14:creationId xmlns:p14="http://schemas.microsoft.com/office/powerpoint/2010/main" val="39689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154D36-006A-EE4D-9143-CCD831F3D0BA}" type="slidenum">
              <a:rPr lang="en-US"/>
              <a:pPr>
                <a:defRPr/>
              </a:pPr>
              <a:t>‹#›</a:t>
            </a:fld>
            <a:endParaRPr lang="en-US" dirty="0"/>
          </a:p>
        </p:txBody>
      </p:sp>
    </p:spTree>
    <p:extLst>
      <p:ext uri="{BB962C8B-B14F-4D97-AF65-F5344CB8AC3E}">
        <p14:creationId xmlns:p14="http://schemas.microsoft.com/office/powerpoint/2010/main" val="91898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1A7CDFE-86D2-0647-81BA-EDB7AF53F7C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0" y="1143000"/>
            <a:ext cx="9144000" cy="2286000"/>
          </a:xfrm>
        </p:spPr>
        <p:txBody>
          <a:bodyPr/>
          <a:lstStyle/>
          <a:p>
            <a:pPr eaLnBrk="1" hangingPunct="1"/>
            <a:r>
              <a:rPr lang="en-US">
                <a:latin typeface="Arial" charset="0"/>
                <a:ea typeface="ＭＳ Ｐゴシック" charset="0"/>
                <a:cs typeface="ＭＳ Ｐゴシック" charset="0"/>
              </a:rPr>
              <a:t>Extracurricular Activity Safety Training Program</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sp>
        <p:nvSpPr>
          <p:cNvPr id="15362" name="Rectangle 3"/>
          <p:cNvSpPr>
            <a:spLocks noGrp="1" noChangeArrowheads="1"/>
          </p:cNvSpPr>
          <p:nvPr>
            <p:ph type="subTitle" idx="1"/>
          </p:nvPr>
        </p:nvSpPr>
        <p:spPr>
          <a:xfrm>
            <a:off x="0" y="4800600"/>
            <a:ext cx="9144000" cy="1752600"/>
          </a:xfrm>
        </p:spPr>
        <p:txBody>
          <a:bodyPr/>
          <a:lstStyle/>
          <a:p>
            <a:pPr eaLnBrk="1" hangingPunct="1"/>
            <a:endParaRPr lang="en-US">
              <a:latin typeface="Arial" charset="0"/>
              <a:ea typeface="ＭＳ Ｐゴシック" charset="0"/>
              <a:cs typeface="ＭＳ Ｐゴシック" charset="0"/>
            </a:endParaRPr>
          </a:p>
        </p:txBody>
      </p:sp>
      <p:pic>
        <p:nvPicPr>
          <p:cNvPr id="15363" name="Picture 4" descr="UI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29718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838200"/>
          </a:xfrm>
        </p:spPr>
        <p:txBody>
          <a:bodyPr/>
          <a:lstStyle/>
          <a:p>
            <a:pPr eaLnBrk="1" hangingPunct="1"/>
            <a:r>
              <a:rPr lang="en-US" sz="2800" b="1">
                <a:solidFill>
                  <a:schemeClr val="tx1"/>
                </a:solidFill>
                <a:latin typeface="Arial" charset="0"/>
                <a:ea typeface="ＭＳ Ｐゴシック" charset="0"/>
                <a:cs typeface="ＭＳ Ｐゴシック" charset="0"/>
              </a:rPr>
              <a:t>Reducing Head and Neck Injuries</a:t>
            </a:r>
          </a:p>
        </p:txBody>
      </p:sp>
      <p:sp>
        <p:nvSpPr>
          <p:cNvPr id="12290" name="Rectangle 3"/>
          <p:cNvSpPr>
            <a:spLocks noGrp="1" noChangeArrowheads="1"/>
          </p:cNvSpPr>
          <p:nvPr>
            <p:ph type="body" idx="1"/>
          </p:nvPr>
        </p:nvSpPr>
        <p:spPr>
          <a:xfrm>
            <a:off x="0" y="838200"/>
            <a:ext cx="9144000" cy="5943600"/>
          </a:xfrm>
        </p:spPr>
        <p:txBody>
          <a:bodyPr/>
          <a:lstStyle/>
          <a:p>
            <a:pPr>
              <a:defRPr/>
            </a:pPr>
            <a:r>
              <a:rPr lang="en-US" sz="2000" dirty="0" smtClean="0"/>
              <a:t>Complete </a:t>
            </a:r>
            <a:r>
              <a:rPr lang="en-US" sz="2000" dirty="0"/>
              <a:t>preseason physical exams and medical histories for all participants in accordance with established rules. Identify during the physical exam those athletes with a history of previous head or neck injuries. If the physician has any questions about the athlete's readiness to participate, the athlete should not be allowed to play</a:t>
            </a:r>
            <a:r>
              <a:rPr lang="en-US" sz="2000" dirty="0" smtClean="0"/>
              <a:t>.</a:t>
            </a:r>
          </a:p>
          <a:p>
            <a:pPr marL="0" indent="0">
              <a:buFontTx/>
              <a:buNone/>
              <a:defRPr/>
            </a:pPr>
            <a:endParaRPr lang="en-US" sz="2000" dirty="0"/>
          </a:p>
          <a:p>
            <a:pPr>
              <a:defRPr/>
            </a:pPr>
            <a:r>
              <a:rPr lang="en-US" sz="2000" dirty="0"/>
              <a:t>A physician should be present at all games. If it is not possible for a physician to be present at all games and practice sessions, emergency measures must be provided. The total staff should be organized in that each person will know what to do in case of head or neck injury in a game or practice. Have a plan ready and have your staff prepared to implement that plan. Prevention of further injury is the main objective</a:t>
            </a:r>
            <a:r>
              <a:rPr lang="en-US" sz="2000" dirty="0" smtClean="0"/>
              <a:t>.</a:t>
            </a:r>
          </a:p>
          <a:p>
            <a:pPr>
              <a:defRPr/>
            </a:pPr>
            <a:endParaRPr lang="en-US" sz="2000" dirty="0"/>
          </a:p>
          <a:p>
            <a:pPr>
              <a:defRPr/>
            </a:pPr>
            <a:r>
              <a:rPr lang="en-US" sz="2000" dirty="0" smtClean="0"/>
              <a:t>Coaches and officials should discourage the players from using their heads as battering rams. The rules prohibiting spearing  and helmet-to-helmet contact should be enforced in practice and in games. The players should be taught to respect the helmet as a protective device and that the helmet should not be used as a weapon</a:t>
            </a:r>
            <a:r>
              <a:rPr lang="en-US" sz="1800"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0"/>
            <a:ext cx="7772400" cy="1143000"/>
          </a:xfrm>
        </p:spPr>
        <p:txBody>
          <a:bodyPr/>
          <a:lstStyle/>
          <a:p>
            <a:pPr eaLnBrk="1" hangingPunct="1"/>
            <a:r>
              <a:rPr lang="en-US" sz="2800" b="1">
                <a:solidFill>
                  <a:schemeClr val="tx1"/>
                </a:solidFill>
                <a:latin typeface="Arial" charset="0"/>
                <a:ea typeface="ＭＳ Ｐゴシック" charset="0"/>
                <a:cs typeface="ＭＳ Ｐゴシック" charset="0"/>
              </a:rPr>
              <a:t>Reducing Head and Neck Injuries, Cont.</a:t>
            </a:r>
            <a:endParaRPr lang="en-US" sz="2800">
              <a:solidFill>
                <a:schemeClr val="tx1"/>
              </a:solidFill>
              <a:latin typeface="Arial" charset="0"/>
              <a:ea typeface="ＭＳ Ｐゴシック" charset="0"/>
              <a:cs typeface="ＭＳ Ｐゴシック" charset="0"/>
            </a:endParaRPr>
          </a:p>
        </p:txBody>
      </p:sp>
      <p:sp>
        <p:nvSpPr>
          <p:cNvPr id="13314" name="Rectangle 3"/>
          <p:cNvSpPr>
            <a:spLocks noGrp="1" noChangeArrowheads="1"/>
          </p:cNvSpPr>
          <p:nvPr>
            <p:ph type="body" idx="1"/>
          </p:nvPr>
        </p:nvSpPr>
        <p:spPr>
          <a:xfrm>
            <a:off x="0" y="1143000"/>
            <a:ext cx="9144000" cy="5715000"/>
          </a:xfrm>
        </p:spPr>
        <p:txBody>
          <a:bodyPr/>
          <a:lstStyle/>
          <a:p>
            <a:pPr>
              <a:defRPr/>
            </a:pPr>
            <a:endParaRPr lang="en-US" sz="2000" dirty="0" smtClean="0"/>
          </a:p>
          <a:p>
            <a:pPr>
              <a:defRPr/>
            </a:pPr>
            <a:r>
              <a:rPr lang="en-US" sz="2000" dirty="0" smtClean="0"/>
              <a:t>Coaches should drill the athletes in the proper execution of the fundamentals of football skills, particularly blocking and tackling. </a:t>
            </a:r>
            <a:r>
              <a:rPr lang="en-US" sz="2000" b="1" dirty="0" smtClean="0"/>
              <a:t>Keep the head out of football.</a:t>
            </a:r>
          </a:p>
          <a:p>
            <a:pPr marL="0" indent="0">
              <a:buFontTx/>
              <a:buNone/>
              <a:defRPr/>
            </a:pPr>
            <a:endParaRPr lang="en-US" sz="2000" dirty="0" smtClean="0"/>
          </a:p>
          <a:p>
            <a:pPr>
              <a:defRPr/>
            </a:pPr>
            <a:r>
              <a:rPr lang="en-US" sz="2000" dirty="0" smtClean="0"/>
              <a:t>All coaches, physicians, and trainers should take special care to see that each player's equipment is properly fitted, particularly the helmet.</a:t>
            </a:r>
          </a:p>
          <a:p>
            <a:pPr>
              <a:defRPr/>
            </a:pPr>
            <a:endParaRPr lang="en-US" sz="2000" dirty="0" smtClean="0"/>
          </a:p>
          <a:p>
            <a:pPr>
              <a:defRPr/>
            </a:pPr>
            <a:r>
              <a:rPr lang="en-US" sz="2000" dirty="0" smtClean="0"/>
              <a:t>Strict enforcement of the rules of the game by both coaches and officials may help reduce serious injuries.</a:t>
            </a:r>
          </a:p>
          <a:p>
            <a:pPr>
              <a:defRPr/>
            </a:pPr>
            <a:endParaRPr lang="en-US" sz="2000" dirty="0" smtClean="0"/>
          </a:p>
          <a:p>
            <a:pPr>
              <a:defRPr/>
            </a:pPr>
            <a:r>
              <a:rPr lang="en-US" sz="2000" dirty="0" smtClean="0"/>
              <a:t>When a player has experienced or shown signs of head trauma (loss of consciousness, visual disturbances, headache, inability to walk correctly, obvious disorientation, memory loss) they should receive immediate medical attention and should not be allowed to return to practice or game without permission from the proper medical authorities.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0"/>
            <a:ext cx="9144000" cy="1143000"/>
          </a:xfrm>
        </p:spPr>
        <p:txBody>
          <a:bodyPr/>
          <a:lstStyle/>
          <a:p>
            <a:pPr eaLnBrk="1" hangingPunct="1"/>
            <a:r>
              <a:rPr lang="en-US" sz="3600" b="1">
                <a:latin typeface="Arial" charset="0"/>
                <a:ea typeface="ＭＳ Ｐゴシック" charset="0"/>
                <a:cs typeface="ＭＳ Ｐゴシック" charset="0"/>
              </a:rPr>
              <a:t>Definition of Concussion</a:t>
            </a:r>
            <a:endParaRPr lang="en-US">
              <a:latin typeface="Arial" charset="0"/>
              <a:ea typeface="ＭＳ Ｐゴシック" charset="0"/>
              <a:cs typeface="ＭＳ Ｐゴシック" charset="0"/>
            </a:endParaRPr>
          </a:p>
        </p:txBody>
      </p:sp>
      <p:sp>
        <p:nvSpPr>
          <p:cNvPr id="29698" name="Rectangle 3"/>
          <p:cNvSpPr>
            <a:spLocks noGrp="1" noChangeArrowheads="1"/>
          </p:cNvSpPr>
          <p:nvPr>
            <p:ph type="body" idx="1"/>
          </p:nvPr>
        </p:nvSpPr>
        <p:spPr>
          <a:xfrm>
            <a:off x="76200" y="990600"/>
            <a:ext cx="9067800" cy="5791200"/>
          </a:xfrm>
        </p:spPr>
        <p:txBody>
          <a:bodyPr/>
          <a:lstStyle/>
          <a:p>
            <a:pPr marL="0" indent="0">
              <a:buFontTx/>
              <a:buNone/>
            </a:pPr>
            <a:r>
              <a:rPr lang="en-US" sz="2000">
                <a:latin typeface="Arial" charset="0"/>
                <a:ea typeface="ＭＳ Ｐゴシック" charset="0"/>
                <a:cs typeface="ＭＳ Ｐゴシック" charset="0"/>
              </a:rPr>
              <a:t>There are numerous definitions of concussion available in medical literature as well as in the previously noted “guidelines” developed by the various state organizations. </a:t>
            </a:r>
          </a:p>
          <a:p>
            <a:pPr marL="0" indent="0">
              <a:lnSpc>
                <a:spcPct val="80000"/>
              </a:lnSpc>
              <a:buFontTx/>
              <a:buNone/>
            </a:pPr>
            <a:endParaRPr lang="en-US" sz="2000">
              <a:latin typeface="Arial" charset="0"/>
              <a:ea typeface="ＭＳ Ｐゴシック" charset="0"/>
              <a:cs typeface="ＭＳ Ｐゴシック" charset="0"/>
            </a:endParaRPr>
          </a:p>
          <a:p>
            <a:pPr marL="0" indent="0">
              <a:buFontTx/>
              <a:buNone/>
            </a:pPr>
            <a:r>
              <a:rPr lang="en-US" sz="2000">
                <a:latin typeface="Arial" charset="0"/>
                <a:ea typeface="ＭＳ Ｐゴシック" charset="0"/>
                <a:cs typeface="ＭＳ Ｐゴシック" charset="0"/>
              </a:rPr>
              <a:t>The feature universally expressed across definitions is that concussion 1) is the result of a physical, traumatic force to the head and 2) that force is sufficient to produce altered brain function which may last for a variable duration of time. For the purpose of this program the definition presented in Chapter 38, Sub Chapter D of the Texas Education Code is considered appropriate:</a:t>
            </a:r>
          </a:p>
          <a:p>
            <a:pPr marL="0" indent="0">
              <a:lnSpc>
                <a:spcPct val="80000"/>
              </a:lnSpc>
              <a:buFontTx/>
              <a:buNone/>
            </a:pPr>
            <a:r>
              <a:rPr lang="en-US" sz="2000">
                <a:latin typeface="Arial" charset="0"/>
                <a:ea typeface="ＭＳ Ｐゴシック" charset="0"/>
                <a:cs typeface="ＭＳ Ｐゴシック" charset="0"/>
              </a:rPr>
              <a:t> </a:t>
            </a:r>
          </a:p>
          <a:p>
            <a:pPr marL="0" indent="0">
              <a:buFontTx/>
              <a:buNone/>
            </a:pPr>
            <a:r>
              <a:rPr lang="en-US" sz="2000">
                <a:latin typeface="Arial" charset="0"/>
                <a:ea typeface="ＭＳ Ｐゴシック" charset="0"/>
                <a:cs typeface="ＭＳ Ｐゴシック" charset="0"/>
              </a:rPr>
              <a:t> "Concussion" means a complex pathophysiological process affecting the brain caused by a traumatic physical force or impact to the head or body, which may:        </a:t>
            </a:r>
          </a:p>
          <a:p>
            <a:pPr marL="0" indent="0">
              <a:buFontTx/>
              <a:buNone/>
            </a:pPr>
            <a:r>
              <a:rPr lang="en-US" sz="2000">
                <a:latin typeface="Arial" charset="0"/>
                <a:ea typeface="ＭＳ Ｐゴシック" charset="0"/>
                <a:cs typeface="ＭＳ Ｐゴシック" charset="0"/>
              </a:rPr>
              <a:t>(A)  include temporary or prolonged altered brain function resulting in physical, cognitive, or emotional symptoms or altered sleep patterns; and</a:t>
            </a:r>
          </a:p>
          <a:p>
            <a:pPr marL="0" indent="0">
              <a:lnSpc>
                <a:spcPct val="80000"/>
              </a:lnSpc>
              <a:buFontTx/>
              <a:buNone/>
            </a:pPr>
            <a:endParaRPr lang="en-US" sz="2000">
              <a:latin typeface="Arial" charset="0"/>
              <a:ea typeface="ＭＳ Ｐゴシック" charset="0"/>
              <a:cs typeface="ＭＳ Ｐゴシック" charset="0"/>
            </a:endParaRPr>
          </a:p>
          <a:p>
            <a:pPr marL="0" indent="0">
              <a:buFontTx/>
              <a:buNone/>
            </a:pPr>
            <a:r>
              <a:rPr lang="en-US" sz="2000">
                <a:latin typeface="Arial" charset="0"/>
                <a:ea typeface="ＭＳ Ｐゴシック" charset="0"/>
                <a:cs typeface="ＭＳ Ｐゴシック" charset="0"/>
              </a:rPr>
              <a:t>(B)  involve loss of consciousness.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152400"/>
            <a:ext cx="7772400" cy="1143000"/>
          </a:xfrm>
        </p:spPr>
        <p:txBody>
          <a:bodyPr/>
          <a:lstStyle/>
          <a:p>
            <a:r>
              <a:rPr lang="en-US" sz="3200" b="1" u="sng">
                <a:latin typeface="Arial" charset="0"/>
                <a:ea typeface="ＭＳ Ｐゴシック" charset="0"/>
                <a:cs typeface="ＭＳ Ｐゴシック" charset="0"/>
              </a:rPr>
              <a:t>Concussion Oversight Team (COT):</a:t>
            </a:r>
            <a:r>
              <a:rPr lang="en-US" sz="3200">
                <a:latin typeface="Arial" charset="0"/>
                <a:ea typeface="ＭＳ Ｐゴシック" charset="0"/>
                <a:cs typeface="ＭＳ Ｐゴシック" charset="0"/>
              </a:rPr>
              <a:t/>
            </a:r>
            <a:br>
              <a:rPr lang="en-US" sz="3200">
                <a:latin typeface="Arial" charset="0"/>
                <a:ea typeface="ＭＳ Ｐゴシック" charset="0"/>
                <a:cs typeface="ＭＳ Ｐゴシック" charset="0"/>
              </a:rPr>
            </a:br>
            <a:endParaRPr lang="en-US" sz="3200">
              <a:latin typeface="Arial" charset="0"/>
              <a:ea typeface="ＭＳ Ｐゴシック" charset="0"/>
              <a:cs typeface="ＭＳ Ｐゴシック" charset="0"/>
            </a:endParaRPr>
          </a:p>
        </p:txBody>
      </p:sp>
      <p:sp>
        <p:nvSpPr>
          <p:cNvPr id="31746" name="Content Placeholder 2"/>
          <p:cNvSpPr>
            <a:spLocks noGrp="1"/>
          </p:cNvSpPr>
          <p:nvPr>
            <p:ph idx="1"/>
          </p:nvPr>
        </p:nvSpPr>
        <p:spPr>
          <a:xfrm>
            <a:off x="76200" y="838200"/>
            <a:ext cx="8915400" cy="6019800"/>
          </a:xfrm>
        </p:spPr>
        <p:txBody>
          <a:bodyPr/>
          <a:lstStyle/>
          <a:p>
            <a:pPr marL="0" indent="0">
              <a:lnSpc>
                <a:spcPct val="90000"/>
              </a:lnSpc>
              <a:buFontTx/>
              <a:buNone/>
            </a:pPr>
            <a:r>
              <a:rPr lang="en-US" sz="1500" b="1" u="sng">
                <a:latin typeface="Arial" charset="0"/>
                <a:ea typeface="ＭＳ Ｐゴシック" charset="0"/>
                <a:cs typeface="ＭＳ Ｐゴシック" charset="0"/>
              </a:rPr>
              <a:t>Concussion Oversight Team (COT):</a:t>
            </a:r>
            <a:endParaRPr lang="en-US" sz="1500">
              <a:latin typeface="Arial" charset="0"/>
              <a:ea typeface="ＭＳ Ｐゴシック" charset="0"/>
              <a:cs typeface="ＭＳ Ｐゴシック" charset="0"/>
            </a:endParaRPr>
          </a:p>
          <a:p>
            <a:pPr marL="0" indent="0">
              <a:lnSpc>
                <a:spcPct val="90000"/>
              </a:lnSpc>
              <a:buFontTx/>
              <a:buNone/>
            </a:pPr>
            <a:r>
              <a:rPr lang="en-US" sz="1500">
                <a:latin typeface="Arial" charset="0"/>
                <a:ea typeface="ＭＳ Ｐゴシック" charset="0"/>
                <a:cs typeface="ＭＳ Ｐゴシック" charset="0"/>
              </a:rPr>
              <a:t>According to TEC Section 38.153:</a:t>
            </a:r>
          </a:p>
          <a:p>
            <a:pPr marL="0" indent="0">
              <a:lnSpc>
                <a:spcPct val="90000"/>
              </a:lnSpc>
              <a:buFontTx/>
              <a:buNone/>
            </a:pPr>
            <a:r>
              <a:rPr lang="en-US" sz="1500">
                <a:latin typeface="Arial" charset="0"/>
                <a:ea typeface="ＭＳ Ｐゴシック" charset="0"/>
                <a:cs typeface="ＭＳ Ｐゴシック" charset="0"/>
              </a:rPr>
              <a:t>‘The governing body of each school district and open-enrollment charter school with students enrolled who participate in an interscholastic athletic activity shall appoint or approve a concussion oversight team.       </a:t>
            </a:r>
          </a:p>
          <a:p>
            <a:pPr marL="0" indent="0">
              <a:lnSpc>
                <a:spcPct val="90000"/>
              </a:lnSpc>
              <a:buFontTx/>
              <a:buNone/>
            </a:pPr>
            <a:r>
              <a:rPr lang="en-US" sz="1500">
                <a:latin typeface="Arial" charset="0"/>
                <a:ea typeface="ＭＳ Ｐゴシック" charset="0"/>
                <a:cs typeface="ＭＳ Ｐゴシック" charset="0"/>
              </a:rPr>
              <a:t>   </a:t>
            </a:r>
          </a:p>
          <a:p>
            <a:pPr marL="0" indent="0">
              <a:lnSpc>
                <a:spcPct val="90000"/>
              </a:lnSpc>
              <a:buFontTx/>
              <a:buNone/>
            </a:pPr>
            <a:r>
              <a:rPr lang="en-US" sz="1500">
                <a:latin typeface="Arial" charset="0"/>
                <a:ea typeface="ＭＳ Ｐゴシック" charset="0"/>
                <a:cs typeface="ＭＳ Ｐゴシック" charset="0"/>
              </a:rPr>
              <a:t>Each concussion oversight team shall establish a return-to-play protocol, based on peer-reviewed scientific evidence, for a student's return to interscholastic athletics practice or competition following the force or impact believed to have caused a concussion.’</a:t>
            </a:r>
          </a:p>
          <a:p>
            <a:pPr marL="0" indent="0">
              <a:lnSpc>
                <a:spcPct val="90000"/>
              </a:lnSpc>
              <a:buFontTx/>
              <a:buNone/>
            </a:pPr>
            <a:r>
              <a:rPr lang="en-US" sz="1500">
                <a:latin typeface="Arial" charset="0"/>
                <a:ea typeface="ＭＳ Ｐゴシック" charset="0"/>
                <a:cs typeface="ＭＳ Ｐゴシック" charset="0"/>
              </a:rPr>
              <a:t> </a:t>
            </a:r>
          </a:p>
          <a:p>
            <a:pPr marL="0" indent="0">
              <a:lnSpc>
                <a:spcPct val="90000"/>
              </a:lnSpc>
              <a:buFontTx/>
              <a:buNone/>
            </a:pPr>
            <a:r>
              <a:rPr lang="en-US" sz="1500" b="1">
                <a:latin typeface="Arial" charset="0"/>
                <a:ea typeface="ＭＳ Ｐゴシック" charset="0"/>
                <a:cs typeface="ＭＳ Ｐゴシック" charset="0"/>
              </a:rPr>
              <a:t>According to TEC Section 38.154:</a:t>
            </a:r>
            <a:endParaRPr lang="en-US" sz="1500">
              <a:latin typeface="Arial" charset="0"/>
              <a:ea typeface="ＭＳ Ｐゴシック" charset="0"/>
              <a:cs typeface="ＭＳ Ｐゴシック" charset="0"/>
            </a:endParaRPr>
          </a:p>
          <a:p>
            <a:pPr marL="0" indent="0">
              <a:lnSpc>
                <a:spcPct val="90000"/>
              </a:lnSpc>
              <a:buFontTx/>
              <a:buNone/>
            </a:pPr>
            <a:r>
              <a:rPr lang="en-US" sz="1500">
                <a:latin typeface="Arial" charset="0"/>
                <a:ea typeface="ＭＳ Ｐゴシック" charset="0"/>
                <a:cs typeface="ＭＳ Ｐゴシック" charset="0"/>
              </a:rPr>
              <a:t>‘Sec. 38.154.  CONCUSSION OVERSIGHT TEAM: MEMBERSHIP. </a:t>
            </a:r>
          </a:p>
          <a:p>
            <a:pPr marL="0" indent="0">
              <a:lnSpc>
                <a:spcPct val="90000"/>
              </a:lnSpc>
              <a:buFontTx/>
              <a:buNone/>
            </a:pPr>
            <a:r>
              <a:rPr lang="en-US" sz="1500">
                <a:latin typeface="Arial" charset="0"/>
                <a:ea typeface="ＭＳ Ｐゴシック" charset="0"/>
                <a:cs typeface="ＭＳ Ｐゴシック" charset="0"/>
              </a:rPr>
              <a:t>(a)  Each concussion oversight team must include at least one physician and, to the greatest extent practicable, considering factors including the population of the metropolitan statistical area in which the school district or open-enrollment charter school is located, district or charter school student enrollment, and the availability of and access to licensed health care professionals in the district or charter school area, must also include one or more of the following:</a:t>
            </a:r>
          </a:p>
          <a:p>
            <a:pPr marL="400050" lvl="1" indent="0">
              <a:lnSpc>
                <a:spcPct val="90000"/>
              </a:lnSpc>
              <a:buFontTx/>
              <a:buNone/>
            </a:pPr>
            <a:r>
              <a:rPr lang="en-US" sz="1500">
                <a:latin typeface="Arial" charset="0"/>
                <a:ea typeface="ＭＳ Ｐゴシック" charset="0"/>
              </a:rPr>
              <a:t>(1)  an athletic trainer;</a:t>
            </a:r>
          </a:p>
          <a:p>
            <a:pPr marL="400050" lvl="1" indent="0">
              <a:lnSpc>
                <a:spcPct val="90000"/>
              </a:lnSpc>
              <a:buFontTx/>
              <a:buNone/>
            </a:pPr>
            <a:r>
              <a:rPr lang="en-US" sz="1500">
                <a:latin typeface="Arial" charset="0"/>
                <a:ea typeface="ＭＳ Ｐゴシック" charset="0"/>
              </a:rPr>
              <a:t>(2)  an advanced practice nurse;</a:t>
            </a:r>
          </a:p>
          <a:p>
            <a:pPr marL="400050" lvl="1" indent="0">
              <a:lnSpc>
                <a:spcPct val="90000"/>
              </a:lnSpc>
              <a:buFontTx/>
              <a:buNone/>
            </a:pPr>
            <a:r>
              <a:rPr lang="en-US" sz="1500">
                <a:latin typeface="Arial" charset="0"/>
                <a:ea typeface="ＭＳ Ｐゴシック" charset="0"/>
              </a:rPr>
              <a:t>(3)  a neuropsychologist; or</a:t>
            </a:r>
          </a:p>
          <a:p>
            <a:pPr marL="400050" lvl="1" indent="0">
              <a:lnSpc>
                <a:spcPct val="90000"/>
              </a:lnSpc>
              <a:buFontTx/>
              <a:buNone/>
            </a:pPr>
            <a:r>
              <a:rPr lang="en-US" sz="1500">
                <a:latin typeface="Arial" charset="0"/>
                <a:ea typeface="ＭＳ Ｐゴシック" charset="0"/>
              </a:rPr>
              <a:t>(4)  a physician assistant.</a:t>
            </a:r>
          </a:p>
          <a:p>
            <a:pPr marL="0" indent="0">
              <a:lnSpc>
                <a:spcPct val="90000"/>
              </a:lnSpc>
              <a:buFontTx/>
              <a:buNone/>
            </a:pPr>
            <a:r>
              <a:rPr lang="en-US" sz="1500">
                <a:latin typeface="Arial" charset="0"/>
                <a:ea typeface="ＭＳ Ｐゴシック" charset="0"/>
                <a:cs typeface="ＭＳ Ｐゴシック" charset="0"/>
              </a:rPr>
              <a:t>(b)  If a school district or open-enrollment charter school employs an athletic trainer, the athletic trainer must be a member of the district or charter school concussion oversight team.</a:t>
            </a:r>
          </a:p>
          <a:p>
            <a:pPr marL="0" indent="0">
              <a:lnSpc>
                <a:spcPct val="90000"/>
              </a:lnSpc>
              <a:buFontTx/>
              <a:buNone/>
            </a:pPr>
            <a:r>
              <a:rPr lang="en-US" sz="1500">
                <a:latin typeface="Arial" charset="0"/>
                <a:ea typeface="ＭＳ Ｐゴシック" charset="0"/>
                <a:cs typeface="ＭＳ Ｐゴシック" charset="0"/>
              </a:rPr>
              <a:t>(c)  Each member of the concussion oversight team must have had training in the evaluation, treatment, and oversight of concussions at the time of appointment or approval as a member of the team.’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304800"/>
            <a:ext cx="9144000" cy="533400"/>
          </a:xfrm>
        </p:spPr>
        <p:txBody>
          <a:bodyPr/>
          <a:lstStyle/>
          <a:p>
            <a:pPr eaLnBrk="1" hangingPunct="1"/>
            <a:r>
              <a:rPr lang="en-US" sz="3300" b="1">
                <a:solidFill>
                  <a:srgbClr val="000000"/>
                </a:solidFill>
                <a:latin typeface="Arial" charset="0"/>
                <a:ea typeface="ＭＳ Ｐゴシック" charset="0"/>
                <a:cs typeface="ＭＳ Ｐゴシック" charset="0"/>
              </a:rPr>
              <a:t>Concussion Symptoms/Signs</a:t>
            </a:r>
          </a:p>
        </p:txBody>
      </p:sp>
      <p:sp>
        <p:nvSpPr>
          <p:cNvPr id="32770" name="Rectangle 3"/>
          <p:cNvSpPr>
            <a:spLocks noGrp="1" noChangeArrowheads="1"/>
          </p:cNvSpPr>
          <p:nvPr>
            <p:ph type="body" idx="1"/>
          </p:nvPr>
        </p:nvSpPr>
        <p:spPr>
          <a:xfrm>
            <a:off x="0" y="990600"/>
            <a:ext cx="9067800" cy="5867400"/>
          </a:xfrm>
        </p:spPr>
        <p:txBody>
          <a:bodyPr/>
          <a:lstStyle/>
          <a:p>
            <a:pPr marL="0" indent="0">
              <a:lnSpc>
                <a:spcPct val="90000"/>
              </a:lnSpc>
              <a:buFontTx/>
              <a:buNone/>
            </a:pPr>
            <a:r>
              <a:rPr lang="en-US" sz="2000">
                <a:latin typeface="Arial" charset="0"/>
                <a:ea typeface="ＭＳ Ｐゴシック" charset="0"/>
                <a:cs typeface="ＭＳ Ｐゴシック" charset="0"/>
              </a:rPr>
              <a:t>Concussion can produce a wide variety of symptoms that should be familiar to those having responsibility for the well being of student-athletes engaged in competitive sports in Texas. </a:t>
            </a:r>
          </a:p>
          <a:p>
            <a:pPr marL="0" indent="0">
              <a:lnSpc>
                <a:spcPct val="90000"/>
              </a:lnSpc>
              <a:buFontTx/>
              <a:buNone/>
            </a:pPr>
            <a:endParaRPr lang="en-US" sz="2000">
              <a:latin typeface="Arial" charset="0"/>
              <a:ea typeface="ＭＳ Ｐゴシック" charset="0"/>
              <a:cs typeface="ＭＳ Ｐゴシック" charset="0"/>
            </a:endParaRPr>
          </a:p>
          <a:p>
            <a:pPr marL="0" indent="0">
              <a:lnSpc>
                <a:spcPct val="90000"/>
              </a:lnSpc>
              <a:buFontTx/>
              <a:buNone/>
            </a:pPr>
            <a:r>
              <a:rPr lang="en-US" sz="2000">
                <a:latin typeface="Arial" charset="0"/>
                <a:ea typeface="ＭＳ Ｐゴシック" charset="0"/>
                <a:cs typeface="ＭＳ Ｐゴシック" charset="0"/>
              </a:rPr>
              <a:t>Symptoms reported by athletes may include: headache; nausea; balance problems or dizziness; double or fuzzy vision; sensitivity to light or noise; feeling sluggish; feeling foggy or groggy; concentration or memory problems; confusion. </a:t>
            </a:r>
          </a:p>
          <a:p>
            <a:pPr marL="0" indent="0">
              <a:lnSpc>
                <a:spcPct val="90000"/>
              </a:lnSpc>
              <a:buFontTx/>
              <a:buNone/>
            </a:pPr>
            <a:r>
              <a:rPr lang="en-US" sz="2000">
                <a:latin typeface="Arial" charset="0"/>
                <a:ea typeface="ＭＳ Ｐゴシック" charset="0"/>
                <a:cs typeface="ＭＳ Ｐゴシック" charset="0"/>
              </a:rPr>
              <a:t> </a:t>
            </a:r>
          </a:p>
          <a:p>
            <a:pPr marL="0" indent="0">
              <a:lnSpc>
                <a:spcPct val="90000"/>
              </a:lnSpc>
              <a:buFontTx/>
              <a:buNone/>
            </a:pPr>
            <a:r>
              <a:rPr lang="en-US" sz="2000">
                <a:latin typeface="Arial" charset="0"/>
                <a:ea typeface="ＭＳ Ｐゴシック" charset="0"/>
                <a:cs typeface="ＭＳ Ｐゴシック" charset="0"/>
              </a:rPr>
              <a:t>Signs observed by parents, friends, teachers or coaches may include: appears dazed or stunned; is confused about what to do; forgets plays; is unsure of game, score or opponent; moves clumsily; answers questions slowly; loses consciousness; shows behavior or personality changes; can’t recall events prior to hit; can’t recall events after hit.  </a:t>
            </a:r>
          </a:p>
          <a:p>
            <a:pPr marL="0" indent="0">
              <a:lnSpc>
                <a:spcPct val="90000"/>
              </a:lnSpc>
              <a:buFontTx/>
              <a:buNone/>
            </a:pPr>
            <a:r>
              <a:rPr lang="en-US" sz="2000">
                <a:latin typeface="Arial" charset="0"/>
                <a:ea typeface="ＭＳ Ｐゴシック" charset="0"/>
                <a:cs typeface="ＭＳ Ｐゴシック" charset="0"/>
              </a:rPr>
              <a:t> </a:t>
            </a:r>
          </a:p>
          <a:p>
            <a:pPr marL="0" indent="0">
              <a:lnSpc>
                <a:spcPct val="90000"/>
              </a:lnSpc>
              <a:buFontTx/>
              <a:buNone/>
            </a:pPr>
            <a:r>
              <a:rPr lang="en-US" sz="2000">
                <a:latin typeface="Arial" charset="0"/>
                <a:ea typeface="ＭＳ Ｐゴシック" charset="0"/>
                <a:cs typeface="ＭＳ Ｐゴシック" charset="0"/>
              </a:rPr>
              <a:t>Any one or group of symptoms may appear immediately and be temporary, or delayed and long lasting. The appearance of any one of these symptoms should alert the responsible personnel to the possibility of concussion. </a:t>
            </a:r>
          </a:p>
          <a:p>
            <a:pPr marL="0" indent="0" eaLnBrk="1" hangingPunct="1">
              <a:lnSpc>
                <a:spcPct val="90000"/>
              </a:lnSpc>
              <a:buFontTx/>
              <a:buNone/>
            </a:pPr>
            <a:endParaRPr lang="en-US" sz="2000">
              <a:solidFill>
                <a:srgbClr val="231F20"/>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0" y="0"/>
            <a:ext cx="9144000" cy="838200"/>
          </a:xfrm>
        </p:spPr>
        <p:txBody>
          <a:bodyPr/>
          <a:lstStyle/>
          <a:p>
            <a:r>
              <a:rPr lang="en-US" sz="3600" b="1">
                <a:latin typeface="Arial" charset="0"/>
                <a:ea typeface="ＭＳ Ｐゴシック" charset="0"/>
                <a:cs typeface="ＭＳ Ｐゴシック" charset="0"/>
              </a:rPr>
              <a:t>Response to Suspected Concussion</a:t>
            </a:r>
            <a:endParaRPr lang="en-US" sz="3600">
              <a:latin typeface="Arial" charset="0"/>
              <a:ea typeface="ＭＳ Ｐゴシック" charset="0"/>
              <a:cs typeface="ＭＳ Ｐゴシック" charset="0"/>
            </a:endParaRPr>
          </a:p>
        </p:txBody>
      </p:sp>
      <p:sp>
        <p:nvSpPr>
          <p:cNvPr id="34818" name="Rectangle 3"/>
          <p:cNvSpPr>
            <a:spLocks noGrp="1" noChangeArrowheads="1"/>
          </p:cNvSpPr>
          <p:nvPr>
            <p:ph type="body" idx="1"/>
          </p:nvPr>
        </p:nvSpPr>
        <p:spPr>
          <a:xfrm>
            <a:off x="0" y="762000"/>
            <a:ext cx="9144000" cy="6096000"/>
          </a:xfrm>
        </p:spPr>
        <p:txBody>
          <a:bodyPr/>
          <a:lstStyle/>
          <a:p>
            <a:pPr marL="0" indent="0">
              <a:buFontTx/>
              <a:buNone/>
            </a:pPr>
            <a:r>
              <a:rPr lang="en-US" sz="1600">
                <a:latin typeface="Arial" charset="0"/>
                <a:ea typeface="ＭＳ Ｐゴシック" charset="0"/>
                <a:cs typeface="ＭＳ Ｐゴシック" charset="0"/>
              </a:rPr>
              <a:t>According to section 38.156 of the Texas Education Code (TEC), a student ‘shall be removed from an interscholastic athletics practice or competition immediately if one of the following persons believes the student might have sustained a concussion during the practice or competition:         </a:t>
            </a:r>
          </a:p>
          <a:p>
            <a:pPr marL="800100" lvl="2" indent="0">
              <a:buFontTx/>
              <a:buNone/>
            </a:pPr>
            <a:r>
              <a:rPr lang="en-US" sz="1600">
                <a:latin typeface="Arial" charset="0"/>
                <a:ea typeface="ＭＳ Ｐゴシック" charset="0"/>
              </a:rPr>
              <a:t>(1)  a coach;                </a:t>
            </a:r>
          </a:p>
          <a:p>
            <a:pPr marL="800100" lvl="2" indent="0">
              <a:buFontTx/>
              <a:buNone/>
            </a:pPr>
            <a:r>
              <a:rPr lang="en-US" sz="1600">
                <a:latin typeface="Arial" charset="0"/>
                <a:ea typeface="ＭＳ Ｐゴシック" charset="0"/>
              </a:rPr>
              <a:t>(2)  a physician;                </a:t>
            </a:r>
          </a:p>
          <a:p>
            <a:pPr marL="800100" lvl="2" indent="0">
              <a:buFontTx/>
              <a:buNone/>
            </a:pPr>
            <a:r>
              <a:rPr lang="en-US" sz="1600">
                <a:latin typeface="Arial" charset="0"/>
                <a:ea typeface="ＭＳ Ｐゴシック" charset="0"/>
              </a:rPr>
              <a:t>(3)  a licensed health care professional; or                </a:t>
            </a:r>
          </a:p>
          <a:p>
            <a:pPr marL="800100" lvl="2" indent="0">
              <a:buFontTx/>
              <a:buNone/>
            </a:pPr>
            <a:r>
              <a:rPr lang="en-US" sz="1600">
                <a:latin typeface="Arial" charset="0"/>
                <a:ea typeface="ＭＳ Ｐゴシック" charset="0"/>
              </a:rPr>
              <a:t>(4)  the student's parent or guardian or another person with legal authority to make medical decisions for the student.’</a:t>
            </a:r>
          </a:p>
          <a:p>
            <a:pPr marL="0" indent="0">
              <a:buFontTx/>
              <a:buNone/>
            </a:pPr>
            <a:endParaRPr lang="en-US" sz="1600">
              <a:latin typeface="Arial" charset="0"/>
              <a:ea typeface="ＭＳ Ｐゴシック" charset="0"/>
              <a:cs typeface="ＭＳ Ｐゴシック" charset="0"/>
            </a:endParaRPr>
          </a:p>
          <a:p>
            <a:pPr marL="0" indent="0">
              <a:buFontTx/>
              <a:buNone/>
            </a:pPr>
            <a:r>
              <a:rPr lang="en-US" sz="1600">
                <a:latin typeface="Arial" charset="0"/>
                <a:ea typeface="ＭＳ Ｐゴシック" charset="0"/>
                <a:cs typeface="ＭＳ Ｐゴシック" charset="0"/>
              </a:rPr>
              <a:t>If a student-athlete demonstrates signs or symptoms consistent with concussion, follow the “Heads Up” 4-Step Action Plan:</a:t>
            </a:r>
          </a:p>
          <a:p>
            <a:pPr lvl="1">
              <a:buFont typeface="Arial" charset="0"/>
              <a:buChar char="•"/>
            </a:pPr>
            <a:r>
              <a:rPr lang="en-US" sz="1600">
                <a:latin typeface="Arial" charset="0"/>
                <a:ea typeface="ＭＳ Ｐゴシック" charset="0"/>
              </a:rPr>
              <a:t>The student-athlete shall be immediately removed from game/practice as noted above.</a:t>
            </a:r>
          </a:p>
          <a:p>
            <a:pPr lvl="1">
              <a:buFont typeface="Arial" charset="0"/>
              <a:buChar char="•"/>
            </a:pPr>
            <a:r>
              <a:rPr lang="en-US" sz="1600">
                <a:latin typeface="Arial" charset="0"/>
                <a:ea typeface="ＭＳ Ｐゴシック" charset="0"/>
              </a:rPr>
              <a:t>Have the student-athlete evaluated by an appropriate health care professional as soon as practicable.</a:t>
            </a:r>
          </a:p>
          <a:p>
            <a:pPr lvl="1">
              <a:buFont typeface="Arial" charset="0"/>
              <a:buChar char="•"/>
            </a:pPr>
            <a:r>
              <a:rPr lang="en-US" sz="1600">
                <a:latin typeface="Arial" charset="0"/>
                <a:ea typeface="ＭＳ Ｐゴシック" charset="0"/>
              </a:rPr>
              <a:t>Inform the student-athletes parent or guardian about the possible concussion and give them information on concussion.</a:t>
            </a:r>
          </a:p>
          <a:p>
            <a:pPr lvl="1">
              <a:buFont typeface="Arial" charset="0"/>
              <a:buChar char="•"/>
            </a:pPr>
            <a:r>
              <a:rPr lang="en-US" sz="1600">
                <a:latin typeface="Arial" charset="0"/>
                <a:ea typeface="ＭＳ Ｐゴシック" charset="0"/>
              </a:rPr>
              <a:t>If it is determined that a concussion has occurred, the student-athlete shall not be allowed to return to participation that day regardless of how quickly the signs or symptoms of the concussion resolve and shall be kept from activity until a physician indicates they are symptom free and gives clearance to return to activity as described below. A coach of an interscholastic athletics team may not authorize a student’s return to play.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0"/>
            <a:ext cx="9144000" cy="762000"/>
          </a:xfrm>
        </p:spPr>
        <p:txBody>
          <a:bodyPr/>
          <a:lstStyle/>
          <a:p>
            <a:r>
              <a:rPr lang="en-US" sz="3000" b="1" u="sng">
                <a:latin typeface="Arial" charset="0"/>
                <a:ea typeface="ＭＳ Ｐゴシック" charset="0"/>
                <a:cs typeface="ＭＳ Ｐゴシック" charset="0"/>
              </a:rPr>
              <a:t>Return to Activity/Play Following Concussion</a:t>
            </a:r>
            <a:endParaRPr lang="en-US" sz="3000">
              <a:latin typeface="Arial" charset="0"/>
              <a:ea typeface="ＭＳ Ｐゴシック" charset="0"/>
              <a:cs typeface="ＭＳ Ｐゴシック" charset="0"/>
            </a:endParaRPr>
          </a:p>
        </p:txBody>
      </p:sp>
      <p:sp>
        <p:nvSpPr>
          <p:cNvPr id="36866" name="Rectangle 3"/>
          <p:cNvSpPr>
            <a:spLocks noGrp="1" noChangeArrowheads="1"/>
          </p:cNvSpPr>
          <p:nvPr>
            <p:ph type="body" idx="1"/>
          </p:nvPr>
        </p:nvSpPr>
        <p:spPr>
          <a:xfrm>
            <a:off x="0" y="838200"/>
            <a:ext cx="9144000" cy="5943600"/>
          </a:xfrm>
        </p:spPr>
        <p:txBody>
          <a:bodyPr/>
          <a:lstStyle/>
          <a:p>
            <a:pPr marL="0" indent="0">
              <a:buFontTx/>
              <a:buNone/>
            </a:pPr>
            <a:r>
              <a:rPr lang="en-US" sz="1800">
                <a:latin typeface="Arial" charset="0"/>
                <a:ea typeface="ＭＳ Ｐゴシック" charset="0"/>
                <a:cs typeface="ＭＳ Ｐゴシック" charset="0"/>
              </a:rPr>
              <a:t>According to section 38.157 of the Texas Education Code (TEC):</a:t>
            </a:r>
          </a:p>
          <a:p>
            <a:pPr marL="0" indent="0">
              <a:buFontTx/>
              <a:buNone/>
            </a:pPr>
            <a:r>
              <a:rPr lang="en-US" sz="1800">
                <a:latin typeface="Arial" charset="0"/>
                <a:ea typeface="ＭＳ Ｐゴシック" charset="0"/>
                <a:cs typeface="ＭＳ Ｐゴシック" charset="0"/>
              </a:rPr>
              <a:t> </a:t>
            </a:r>
          </a:p>
          <a:p>
            <a:pPr marL="0" indent="0">
              <a:buFontTx/>
              <a:buNone/>
            </a:pPr>
            <a:r>
              <a:rPr lang="en-US" sz="1800">
                <a:latin typeface="Arial" charset="0"/>
                <a:ea typeface="ＭＳ Ｐゴシック" charset="0"/>
                <a:cs typeface="ＭＳ Ｐゴシック" charset="0"/>
              </a:rPr>
              <a:t>‘A student removed from an interscholastic athletics practice or competition under TEC Section 38.156 (suspected of having a concussion) may not be permitted to practice or compete again following the force or impact believed to have caused the concussion until:                </a:t>
            </a:r>
          </a:p>
          <a:p>
            <a:pPr marL="0" indent="0">
              <a:buFontTx/>
              <a:buNone/>
            </a:pPr>
            <a:r>
              <a:rPr lang="en-US" sz="1800">
                <a:latin typeface="Arial" charset="0"/>
                <a:ea typeface="ＭＳ Ｐゴシック" charset="0"/>
                <a:cs typeface="ＭＳ Ｐゴシック" charset="0"/>
              </a:rPr>
              <a:t> </a:t>
            </a:r>
          </a:p>
          <a:p>
            <a:pPr marL="400050" lvl="1" indent="0">
              <a:buFontTx/>
              <a:buNone/>
            </a:pPr>
            <a:r>
              <a:rPr lang="en-US" sz="1800">
                <a:latin typeface="Arial" charset="0"/>
                <a:ea typeface="ＭＳ Ｐゴシック" charset="0"/>
              </a:rPr>
              <a:t>(1)  the student has been evaluated; using established medical protocols based on peer-reviewed scientific evidence, by a treating physician chosen by the student or the student's parent or guardian or another person with legal authority to make medical decisions for the student;       </a:t>
            </a:r>
          </a:p>
          <a:p>
            <a:pPr marL="400050" lvl="1" indent="0">
              <a:buFontTx/>
              <a:buNone/>
            </a:pPr>
            <a:r>
              <a:rPr lang="en-US" sz="1800">
                <a:latin typeface="Arial" charset="0"/>
                <a:ea typeface="ＭＳ Ｐゴシック" charset="0"/>
              </a:rPr>
              <a:t>         </a:t>
            </a:r>
          </a:p>
          <a:p>
            <a:pPr marL="400050" lvl="1" indent="0">
              <a:buFontTx/>
              <a:buNone/>
            </a:pPr>
            <a:r>
              <a:rPr lang="en-US" sz="1800">
                <a:latin typeface="Arial" charset="0"/>
                <a:ea typeface="ＭＳ Ｐゴシック" charset="0"/>
              </a:rPr>
              <a:t>(2) the student has successfully completed each requirement of the return-to-play protocol established under TEC Section 38.153 necessary for the student to return to play;           </a:t>
            </a:r>
          </a:p>
          <a:p>
            <a:pPr marL="400050" lvl="1" indent="0">
              <a:buFontTx/>
              <a:buNone/>
            </a:pPr>
            <a:r>
              <a:rPr lang="en-US" sz="1800">
                <a:latin typeface="Arial" charset="0"/>
                <a:ea typeface="ＭＳ Ｐゴシック" charset="0"/>
              </a:rPr>
              <a:t>     </a:t>
            </a:r>
          </a:p>
          <a:p>
            <a:pPr marL="400050" lvl="1" indent="0">
              <a:buFontTx/>
              <a:buNone/>
            </a:pPr>
            <a:r>
              <a:rPr lang="en-US" sz="1800">
                <a:latin typeface="Arial" charset="0"/>
                <a:ea typeface="ＭＳ Ｐゴシック" charset="0"/>
              </a:rPr>
              <a:t>(3) the treating physician has provided a written statement indicating that, in the physician's professional judgment, it is safe for the student to return to play; and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0"/>
            <a:ext cx="9067800" cy="1143000"/>
          </a:xfrm>
        </p:spPr>
        <p:txBody>
          <a:bodyPr/>
          <a:lstStyle/>
          <a:p>
            <a:pPr eaLnBrk="1" hangingPunct="1"/>
            <a:r>
              <a:rPr lang="en-US" sz="2800" b="1" u="sng">
                <a:latin typeface="Arial" charset="0"/>
                <a:ea typeface="ＭＳ Ｐゴシック" charset="0"/>
                <a:cs typeface="ＭＳ Ｐゴシック" charset="0"/>
              </a:rPr>
              <a:t>Return to Activity/Play Following Concussion, cont.</a:t>
            </a:r>
            <a:endParaRPr lang="en-US" sz="2800">
              <a:latin typeface="Arial" charset="0"/>
              <a:ea typeface="ＭＳ Ｐゴシック" charset="0"/>
              <a:cs typeface="ＭＳ Ｐゴシック" charset="0"/>
            </a:endParaRPr>
          </a:p>
        </p:txBody>
      </p:sp>
      <p:sp>
        <p:nvSpPr>
          <p:cNvPr id="38914" name="Rectangle 3"/>
          <p:cNvSpPr>
            <a:spLocks noGrp="1" noChangeArrowheads="1"/>
          </p:cNvSpPr>
          <p:nvPr>
            <p:ph type="body" idx="1"/>
          </p:nvPr>
        </p:nvSpPr>
        <p:spPr>
          <a:xfrm>
            <a:off x="0" y="1066800"/>
            <a:ext cx="9144000" cy="5791200"/>
          </a:xfrm>
        </p:spPr>
        <p:txBody>
          <a:bodyPr/>
          <a:lstStyle/>
          <a:p>
            <a:pPr eaLnBrk="1" hangingPunct="1">
              <a:lnSpc>
                <a:spcPct val="90000"/>
              </a:lnSpc>
              <a:buFontTx/>
              <a:buNone/>
            </a:pPr>
            <a:r>
              <a:rPr lang="en-US" sz="2000">
                <a:latin typeface="Arial" charset="0"/>
                <a:ea typeface="ＭＳ Ｐゴシック" charset="0"/>
                <a:cs typeface="ＭＳ Ｐゴシック" charset="0"/>
              </a:rPr>
              <a:t>    </a:t>
            </a:r>
          </a:p>
        </p:txBody>
      </p:sp>
      <p:sp>
        <p:nvSpPr>
          <p:cNvPr id="38915" name="TextBox 2"/>
          <p:cNvSpPr txBox="1">
            <a:spLocks noChangeArrowheads="1"/>
          </p:cNvSpPr>
          <p:nvPr/>
        </p:nvSpPr>
        <p:spPr bwMode="auto">
          <a:xfrm>
            <a:off x="76200" y="1143000"/>
            <a:ext cx="9067800"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(4) the student and the student's parent or guardian or another person with legal authority to make medical decisions for the student:                      </a:t>
            </a:r>
          </a:p>
          <a:p>
            <a:pPr lvl="1"/>
            <a:endParaRPr lang="en-US" sz="1600"/>
          </a:p>
          <a:p>
            <a:pPr lvl="1"/>
            <a:r>
              <a:rPr lang="en-US" sz="1600"/>
              <a:t>(A) have acknowledged that the student has completed the requirements of the return-to-play protocol necessary for the student to return to play;                      </a:t>
            </a:r>
          </a:p>
          <a:p>
            <a:pPr lvl="1"/>
            <a:endParaRPr lang="en-US" sz="1600"/>
          </a:p>
          <a:p>
            <a:pPr lvl="1"/>
            <a:r>
              <a:rPr lang="en-US" sz="1600"/>
              <a:t>(B) have provided the treating physician's written statement under Subdivision (3) to the person responsible for compliance with the return-to-play protocol under Subsection (c) and the person who has supervisory responsibilities under Subsection (c); and                      </a:t>
            </a:r>
          </a:p>
          <a:p>
            <a:pPr lvl="1"/>
            <a:endParaRPr lang="en-US" sz="1600"/>
          </a:p>
          <a:p>
            <a:pPr lvl="1"/>
            <a:r>
              <a:rPr lang="en-US" sz="1600"/>
              <a:t>(C) have signed a consent form indicating that the person signing:                            </a:t>
            </a:r>
          </a:p>
          <a:p>
            <a:pPr lvl="2"/>
            <a:r>
              <a:rPr lang="en-US" sz="1600"/>
              <a:t>(i) has been informed concerning and consents to the student participating in returning to play in accordance with the return-to-play protocol;                            </a:t>
            </a:r>
          </a:p>
          <a:p>
            <a:pPr lvl="2"/>
            <a:r>
              <a:rPr lang="en-US" sz="1600"/>
              <a:t>(ii) understands the risks associated with the student returning to play and will comply with any ongoing requirements in the return-to-play protocol;                            </a:t>
            </a:r>
          </a:p>
          <a:p>
            <a:pPr lvl="2"/>
            <a:r>
              <a:rPr lang="en-US" sz="1600"/>
              <a:t>(iii) consents to the disclosure to appropriate persons, consistent with the Health Insurance Portability and Accountability Act of 1996 (Pub. L. No. 104-191), of the treating physician's written statement under Subdivision (3) and, if any, the return-to-play recommendations of the treating physician; and                            </a:t>
            </a:r>
          </a:p>
          <a:p>
            <a:pPr lvl="2"/>
            <a:r>
              <a:rPr lang="en-US" sz="1600"/>
              <a:t>(iv) understands the immunity provisions under TEC Section 38.159.’</a:t>
            </a:r>
          </a:p>
          <a:p>
            <a:pPr lvl="2"/>
            <a:r>
              <a:rPr lang="en-US" sz="1600"/>
              <a:t> </a:t>
            </a:r>
          </a:p>
          <a:p>
            <a:endParaRPr lang="en-US" sz="16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152400"/>
            <a:ext cx="9067800" cy="1143000"/>
          </a:xfrm>
        </p:spPr>
        <p:txBody>
          <a:bodyPr/>
          <a:lstStyle/>
          <a:p>
            <a:r>
              <a:rPr lang="en-US" sz="3200" b="1">
                <a:latin typeface="Arial" charset="0"/>
                <a:ea typeface="ＭＳ Ｐゴシック" charset="0"/>
                <a:cs typeface="ＭＳ Ｐゴシック" charset="0"/>
              </a:rPr>
              <a:t>Guidelines for Safely Resuming Participation</a:t>
            </a:r>
          </a:p>
        </p:txBody>
      </p:sp>
      <p:sp>
        <p:nvSpPr>
          <p:cNvPr id="40962" name="Content Placeholder 2"/>
          <p:cNvSpPr>
            <a:spLocks noGrp="1"/>
          </p:cNvSpPr>
          <p:nvPr>
            <p:ph idx="1"/>
          </p:nvPr>
        </p:nvSpPr>
        <p:spPr>
          <a:xfrm>
            <a:off x="76200" y="1143000"/>
            <a:ext cx="8991600" cy="5715000"/>
          </a:xfrm>
        </p:spPr>
        <p:txBody>
          <a:bodyPr/>
          <a:lstStyle/>
          <a:p>
            <a:r>
              <a:rPr lang="en-US" sz="1800">
                <a:latin typeface="Arial" charset="0"/>
                <a:ea typeface="ＭＳ Ｐゴシック" charset="0"/>
                <a:cs typeface="ＭＳ Ｐゴシック" charset="0"/>
              </a:rPr>
              <a:t>TEC section 38.155 requires the UIL to provide guidelines for safely resuming participation in an athletic activity following a concussion. TEC 38.153 indicates that: ‘Each concussion oversight team shall establish a return-to-play protocol, based on peer-reviewed scientific evidence, for a student's return to interscholastic athletics practice or competition following the force or impact believed to have caused a concussion.’</a:t>
            </a:r>
          </a:p>
          <a:p>
            <a:pPr>
              <a:buFontTx/>
              <a:buNone/>
            </a:pPr>
            <a:endParaRPr lang="en-US" sz="1800">
              <a:latin typeface="Arial" charset="0"/>
              <a:ea typeface="ＭＳ Ｐゴシック" charset="0"/>
              <a:cs typeface="ＭＳ Ｐゴシック" charset="0"/>
            </a:endParaRPr>
          </a:p>
          <a:p>
            <a:r>
              <a:rPr lang="en-US" sz="1800">
                <a:latin typeface="Arial" charset="0"/>
                <a:ea typeface="ＭＳ Ｐゴシック" charset="0"/>
                <a:cs typeface="ＭＳ Ｐゴシック" charset="0"/>
              </a:rPr>
              <a:t>A student athlete, if it is believed that they might have sustained a concussion, shall not return to practice or competition until the student athlete has been evaluated and cleared in writing by his or her treating physician and all other notice and consent requirements have been met. From that point, the student athlete must satisfactorily complete the protocol established by the school district’s or charter school’s Concussion Oversight Team.</a:t>
            </a:r>
          </a:p>
          <a:p>
            <a:pPr>
              <a:buFontTx/>
              <a:buNone/>
            </a:pPr>
            <a:endParaRPr lang="en-US" sz="1800">
              <a:latin typeface="Arial" charset="0"/>
              <a:ea typeface="ＭＳ Ｐゴシック" charset="0"/>
              <a:cs typeface="ＭＳ Ｐゴシック" charset="0"/>
            </a:endParaRPr>
          </a:p>
          <a:p>
            <a:r>
              <a:rPr lang="en-US" sz="1800">
                <a:latin typeface="Arial" charset="0"/>
                <a:ea typeface="ＭＳ Ｐゴシック" charset="0"/>
                <a:cs typeface="ＭＳ Ｐゴシック" charset="0"/>
              </a:rPr>
              <a:t>The current ‘peer reviewed scientific evidence’ suggests that, after complying with the clearance, notice and consent requirements noted above, a ‘step-by-step’ return to play protocol that includes a progressive exercise component is indicated for high school participants.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2400" y="609600"/>
            <a:ext cx="8763000" cy="685800"/>
          </a:xfrm>
        </p:spPr>
        <p:txBody>
          <a:bodyPr/>
          <a:lstStyle/>
          <a:p>
            <a:r>
              <a:rPr lang="en-US" sz="3200" b="1">
                <a:latin typeface="Arial" charset="0"/>
                <a:ea typeface="ＭＳ Ｐゴシック" charset="0"/>
                <a:cs typeface="ＭＳ Ｐゴシック" charset="0"/>
              </a:rPr>
              <a:t>Responsible Individual</a:t>
            </a:r>
            <a:endParaRPr lang="en-US" sz="3200">
              <a:latin typeface="Arial" charset="0"/>
              <a:ea typeface="ＭＳ Ｐゴシック" charset="0"/>
              <a:cs typeface="ＭＳ Ｐゴシック" charset="0"/>
            </a:endParaRPr>
          </a:p>
        </p:txBody>
      </p:sp>
      <p:sp>
        <p:nvSpPr>
          <p:cNvPr id="41986" name="Content Placeholder 2"/>
          <p:cNvSpPr>
            <a:spLocks noGrp="1"/>
          </p:cNvSpPr>
          <p:nvPr>
            <p:ph idx="1"/>
          </p:nvPr>
        </p:nvSpPr>
        <p:spPr>
          <a:xfrm>
            <a:off x="152400" y="1447800"/>
            <a:ext cx="8534400" cy="5410200"/>
          </a:xfrm>
        </p:spPr>
        <p:txBody>
          <a:bodyPr/>
          <a:lstStyle/>
          <a:p>
            <a:pPr marL="0" indent="0">
              <a:buFontTx/>
              <a:buNone/>
            </a:pPr>
            <a:r>
              <a:rPr lang="en-US" sz="1800">
                <a:latin typeface="Arial" charset="0"/>
                <a:ea typeface="ＭＳ Ｐゴシック" charset="0"/>
                <a:cs typeface="ＭＳ Ｐゴシック" charset="0"/>
              </a:rPr>
              <a:t>At every activity under the jurisdiction of the UIL in which the activity involved carries a potential risk for concussion, there should be a designated individual who is responsible for identifying student-athletes with symptoms of concussion injuries. </a:t>
            </a:r>
          </a:p>
          <a:p>
            <a:pPr marL="0" indent="0">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That individual should be a physician or an advanced practice nurse, athletic trainer, neuropsychologist, or physician assistant, as defined in TEC section 38.151, with appropriate training in the recognition and management of concussion in athletes. In the event that such an individual is not available, a supervising adult approved by the school district with appropriate training in the recognition of the signs and symptoms of a concussion in athletes could serve in that capacity. </a:t>
            </a:r>
          </a:p>
          <a:p>
            <a:pPr marL="0" indent="0">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When a licensed athletic trainer is available such an individual would be the appropriate designated person to assume this role. The individual responsible for determining the presence of the symptoms of a concussion is also responsible for creating the appropriate documentation related to the injury event. </a:t>
            </a:r>
          </a:p>
          <a:p>
            <a:pPr marL="0" indent="0">
              <a:buFontTx/>
              <a:buNone/>
            </a:pPr>
            <a:endParaRPr lang="en-US" sz="1800">
              <a:latin typeface="Arial" charset="0"/>
              <a:ea typeface="ＭＳ Ｐゴシック" charset="0"/>
              <a:cs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Section 1</a:t>
            </a:r>
          </a:p>
        </p:txBody>
      </p:sp>
      <p:sp>
        <p:nvSpPr>
          <p:cNvPr id="17411" name="Rectangle 3"/>
          <p:cNvSpPr>
            <a:spLocks noGrp="1" noChangeArrowheads="1"/>
          </p:cNvSpPr>
          <p:nvPr>
            <p:ph type="body" idx="1"/>
          </p:nvPr>
        </p:nvSpPr>
        <p:spPr/>
        <p:txBody>
          <a:bodyPr/>
          <a:lstStyle/>
          <a:p>
            <a:pPr>
              <a:defRPr/>
            </a:pPr>
            <a:r>
              <a:rPr lang="en-US" dirty="0" smtClean="0">
                <a:latin typeface="Arial" charset="0"/>
                <a:ea typeface="ＭＳ Ｐゴシック" charset="0"/>
                <a:cs typeface="ＭＳ Ｐゴシック" charset="0"/>
              </a:rPr>
              <a:t>CPR/AED</a:t>
            </a:r>
          </a:p>
          <a:p>
            <a:pPr>
              <a:defRPr/>
            </a:pPr>
            <a:r>
              <a:rPr lang="en-US" dirty="0" smtClean="0">
                <a:latin typeface="Arial" charset="0"/>
                <a:ea typeface="ＭＳ Ｐゴシック" charset="0"/>
                <a:cs typeface="ＭＳ Ｐゴシック" charset="0"/>
              </a:rPr>
              <a:t>Sudden </a:t>
            </a:r>
            <a:r>
              <a:rPr lang="en-US" dirty="0">
                <a:latin typeface="Arial" charset="0"/>
                <a:ea typeface="ＭＳ Ｐゴシック" charset="0"/>
                <a:cs typeface="ＭＳ Ｐゴシック" charset="0"/>
              </a:rPr>
              <a:t>Cardiac </a:t>
            </a:r>
            <a:r>
              <a:rPr lang="en-US" dirty="0" smtClean="0">
                <a:latin typeface="Arial" charset="0"/>
                <a:ea typeface="ＭＳ Ｐゴシック" charset="0"/>
                <a:cs typeface="ＭＳ Ｐゴシック" charset="0"/>
              </a:rPr>
              <a:t>Arrest</a:t>
            </a:r>
          </a:p>
          <a:p>
            <a:pPr marL="0" indent="0">
              <a:buFontTx/>
              <a:buNone/>
              <a:defRPr/>
            </a:pPr>
            <a:endParaRPr lang="en-US" dirty="0">
              <a:latin typeface="Arial" charset="0"/>
              <a:ea typeface="ＭＳ Ｐゴシック" charset="0"/>
              <a:cs typeface="ＭＳ Ｐゴシック" charset="0"/>
            </a:endParaRPr>
          </a:p>
          <a:p>
            <a:pPr marL="0" indent="0">
              <a:buFontTx/>
              <a:buNone/>
              <a:defRPr/>
            </a:pPr>
            <a:endParaRPr lang="en-US" dirty="0" smtClean="0">
              <a:latin typeface="Arial" charset="0"/>
              <a:ea typeface="ＭＳ Ｐゴシック" charset="0"/>
              <a:cs typeface="ＭＳ Ｐゴシック" charset="0"/>
            </a:endParaRPr>
          </a:p>
          <a:p>
            <a:pPr marL="0" indent="0" algn="ctr">
              <a:buFontTx/>
              <a:buNone/>
              <a:defRPr/>
            </a:pPr>
            <a:endParaRPr lang="en-US" dirty="0">
              <a:latin typeface="Arial" charset="0"/>
              <a:ea typeface="ＭＳ Ｐゴシック" charset="0"/>
              <a:cs typeface="ＭＳ Ｐゴシック"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3251200"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269240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228600"/>
            <a:ext cx="8686800" cy="914400"/>
          </a:xfrm>
        </p:spPr>
        <p:txBody>
          <a:bodyPr/>
          <a:lstStyle/>
          <a:p>
            <a:r>
              <a:rPr lang="en-US" sz="2000" b="1" u="sng">
                <a:latin typeface="Arial" charset="0"/>
                <a:ea typeface="ＭＳ Ｐゴシック" charset="0"/>
                <a:cs typeface="ＭＳ Ｐゴシック" charset="0"/>
              </a:rPr>
              <a:t>Potential Need for School/Academic Adjustments &amp; </a:t>
            </a:r>
            <a:br>
              <a:rPr lang="en-US" sz="2000" b="1" u="sng">
                <a:latin typeface="Arial" charset="0"/>
                <a:ea typeface="ＭＳ Ｐゴシック" charset="0"/>
                <a:cs typeface="ＭＳ Ｐゴシック" charset="0"/>
              </a:rPr>
            </a:br>
            <a:r>
              <a:rPr lang="en-US" sz="2000" b="1" u="sng">
                <a:latin typeface="Arial" charset="0"/>
                <a:ea typeface="ＭＳ Ｐゴシック" charset="0"/>
                <a:cs typeface="ＭＳ Ｐゴシック" charset="0"/>
              </a:rPr>
              <a:t>Modification Following Concussion (Return to Learn)</a:t>
            </a:r>
            <a:r>
              <a:rPr lang="en-US" sz="2000">
                <a:latin typeface="Arial" charset="0"/>
                <a:ea typeface="ＭＳ Ｐゴシック" charset="0"/>
                <a:cs typeface="ＭＳ Ｐゴシック" charset="0"/>
              </a:rPr>
              <a:t/>
            </a:r>
            <a:br>
              <a:rPr lang="en-US" sz="2000">
                <a:latin typeface="Arial" charset="0"/>
                <a:ea typeface="ＭＳ Ｐゴシック" charset="0"/>
                <a:cs typeface="ＭＳ Ｐゴシック" charset="0"/>
              </a:rPr>
            </a:br>
            <a:endParaRPr lang="en-US" sz="2000">
              <a:latin typeface="Arial" charset="0"/>
              <a:ea typeface="ＭＳ Ｐゴシック" charset="0"/>
              <a:cs typeface="ＭＳ Ｐゴシック" charset="0"/>
            </a:endParaRPr>
          </a:p>
        </p:txBody>
      </p:sp>
      <p:sp>
        <p:nvSpPr>
          <p:cNvPr id="43010" name="Content Placeholder 2"/>
          <p:cNvSpPr>
            <a:spLocks noGrp="1"/>
          </p:cNvSpPr>
          <p:nvPr>
            <p:ph idx="1"/>
          </p:nvPr>
        </p:nvSpPr>
        <p:spPr>
          <a:xfrm>
            <a:off x="76200" y="1143000"/>
            <a:ext cx="8839200" cy="5486400"/>
          </a:xfrm>
        </p:spPr>
        <p:txBody>
          <a:bodyPr/>
          <a:lstStyle/>
          <a:p>
            <a:pPr marL="0" indent="0">
              <a:buFontTx/>
              <a:buNone/>
            </a:pPr>
            <a:r>
              <a:rPr lang="en-US" sz="1800">
                <a:latin typeface="Arial" charset="0"/>
                <a:ea typeface="ＭＳ Ｐゴシック" charset="0"/>
                <a:cs typeface="ＭＳ Ｐゴシック" charset="0"/>
              </a:rPr>
              <a:t>It may be necessary for individuals with concussion to have both cognitive and physical rest in order to achieve maximum recovery in shortest period of time. In addition to the physical management noted above, it is recommended that the following be considered: </a:t>
            </a:r>
          </a:p>
          <a:p>
            <a:pPr marL="0" indent="0">
              <a:lnSpc>
                <a:spcPct val="80000"/>
              </a:lnSpc>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Notify school nurse and all classroom teachers regarding the student-athlete’s condition.</a:t>
            </a:r>
          </a:p>
          <a:p>
            <a:pPr marL="0" indent="0">
              <a:lnSpc>
                <a:spcPct val="80000"/>
              </a:lnSpc>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Advise teachers of post concussion symptoms.</a:t>
            </a:r>
          </a:p>
          <a:p>
            <a:pPr marL="0" indent="0">
              <a:lnSpc>
                <a:spcPct val="80000"/>
              </a:lnSpc>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Student </a:t>
            </a:r>
            <a:r>
              <a:rPr lang="en-US" sz="1800" b="1" u="sng">
                <a:latin typeface="Arial" charset="0"/>
                <a:ea typeface="ＭＳ Ｐゴシック" charset="0"/>
                <a:cs typeface="ＭＳ Ｐゴシック" charset="0"/>
              </a:rPr>
              <a:t>may</a:t>
            </a:r>
            <a:r>
              <a:rPr lang="en-US" sz="1800">
                <a:latin typeface="Arial" charset="0"/>
                <a:ea typeface="ＭＳ Ｐゴシック" charset="0"/>
                <a:cs typeface="ＭＳ Ｐゴシック" charset="0"/>
              </a:rPr>
              <a:t> need (only until asymptomatic) special accommodations regarding academic requirements (such as limited computer work, reading activities, testing, assistance to class, etc.) until concussion symptoms resolve.</a:t>
            </a:r>
          </a:p>
          <a:p>
            <a:pPr marL="0" indent="0">
              <a:lnSpc>
                <a:spcPct val="80000"/>
              </a:lnSpc>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Student may only be able to attend school for half days or may need daily rest periods until symptoms subside. In special circumstances the student may require homebound status for a brief period.</a:t>
            </a:r>
          </a:p>
          <a:p>
            <a:pPr marL="0" indent="0">
              <a:buFontTx/>
              <a:buNone/>
            </a:pPr>
            <a:endParaRPr lang="en-US" sz="1800">
              <a:latin typeface="Arial" charset="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85800" y="304800"/>
            <a:ext cx="7772400" cy="1143000"/>
          </a:xfrm>
        </p:spPr>
        <p:txBody>
          <a:bodyPr/>
          <a:lstStyle/>
          <a:p>
            <a:r>
              <a:rPr lang="en-US" sz="3200">
                <a:latin typeface="Arial" charset="0"/>
                <a:ea typeface="ＭＳ Ｐゴシック" charset="0"/>
                <a:cs typeface="ＭＳ Ｐゴシック" charset="0"/>
              </a:rPr>
              <a:t>Concussion Acknowledgement Form</a:t>
            </a:r>
          </a:p>
        </p:txBody>
      </p:sp>
      <p:sp>
        <p:nvSpPr>
          <p:cNvPr id="44034" name="Content Placeholder 2"/>
          <p:cNvSpPr>
            <a:spLocks noGrp="1"/>
          </p:cNvSpPr>
          <p:nvPr>
            <p:ph idx="1"/>
          </p:nvPr>
        </p:nvSpPr>
        <p:spPr>
          <a:xfrm>
            <a:off x="228600" y="1447800"/>
            <a:ext cx="8686800" cy="4648200"/>
          </a:xfrm>
        </p:spPr>
        <p:txBody>
          <a:bodyPr/>
          <a:lstStyle/>
          <a:p>
            <a:pPr marL="0" indent="0">
              <a:buFontTx/>
              <a:buNone/>
            </a:pPr>
            <a:r>
              <a:rPr lang="en-US" sz="1800">
                <a:latin typeface="Arial" charset="0"/>
                <a:ea typeface="ＭＳ Ｐゴシック" charset="0"/>
                <a:cs typeface="ＭＳ Ｐゴシック" charset="0"/>
              </a:rPr>
              <a:t>The UIL has created this Concussion Acknowledgement Form, which will be required for all student athletes in grades 7-12 beginning with the 2012-13 school year, as a result of the passage of HB 2038 from the 2011 legislative session.  </a:t>
            </a:r>
          </a:p>
          <a:p>
            <a:pPr marL="0" indent="0">
              <a:lnSpc>
                <a:spcPct val="50000"/>
              </a:lnSpc>
              <a:buFontTx/>
              <a:buNone/>
            </a:pPr>
            <a:endParaRPr lang="en-US">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According to section 38.155 of the Texas Education Code, 'a student may not participate in an interscholastic athletic activity for a school year until both the student and the student ’s parent or guardian or another person with legal authority to make medical decisions for the student have signed a form for that school year that acknowledges receiving and reading written information that explains concussion prevention, symptoms, treatment, and oversight and that includes guidelines for safely resuming participation in an athletic activity following a concussion…..’</a:t>
            </a:r>
          </a:p>
          <a:p>
            <a:pPr marL="0" indent="0">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This form is available for download on the UIL web site.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5575" y="76200"/>
            <a:ext cx="8915400" cy="609600"/>
          </a:xfrm>
        </p:spPr>
        <p:txBody>
          <a:bodyPr/>
          <a:lstStyle/>
          <a:p>
            <a:r>
              <a:rPr lang="en-US" sz="2800">
                <a:latin typeface="Arial" charset="0"/>
                <a:ea typeface="ＭＳ Ｐゴシック" charset="0"/>
                <a:cs typeface="ＭＳ Ｐゴシック" charset="0"/>
              </a:rPr>
              <a:t>Concussion Training for Coaches and Athletic Trainers</a:t>
            </a:r>
          </a:p>
        </p:txBody>
      </p:sp>
      <p:sp>
        <p:nvSpPr>
          <p:cNvPr id="45058" name="Content Placeholder 2"/>
          <p:cNvSpPr>
            <a:spLocks noGrp="1"/>
          </p:cNvSpPr>
          <p:nvPr>
            <p:ph idx="1"/>
          </p:nvPr>
        </p:nvSpPr>
        <p:spPr>
          <a:xfrm>
            <a:off x="76200" y="685800"/>
            <a:ext cx="9067800" cy="6096000"/>
          </a:xfrm>
        </p:spPr>
        <p:txBody>
          <a:bodyPr/>
          <a:lstStyle/>
          <a:p>
            <a:pPr marL="0" indent="0">
              <a:buFontTx/>
              <a:buNone/>
            </a:pPr>
            <a:r>
              <a:rPr lang="en-US" sz="1700">
                <a:latin typeface="Arial" charset="0"/>
                <a:ea typeface="ＭＳ Ｐゴシック" charset="0"/>
                <a:cs typeface="ＭＳ Ｐゴシック" charset="0"/>
              </a:rPr>
              <a:t>HB 2038 as passed by the 82nd Legislature and signed by the Governor also added section 38.158 to the Texas Education Code, which concerns training requirements for coaches, athletic trainers and potential members of a Concussion Oversight Team in the subject matter of concussions, including evaluation, prevention, symptoms, risks, and long-term effects. </a:t>
            </a:r>
          </a:p>
          <a:p>
            <a:pPr marL="0" indent="0">
              <a:lnSpc>
                <a:spcPct val="50000"/>
              </a:lnSpc>
              <a:buFontTx/>
              <a:buNone/>
            </a:pPr>
            <a:endParaRPr lang="en-US" sz="1700">
              <a:latin typeface="Arial" charset="0"/>
              <a:ea typeface="ＭＳ Ｐゴシック" charset="0"/>
              <a:cs typeface="ＭＳ Ｐゴシック" charset="0"/>
            </a:endParaRPr>
          </a:p>
          <a:p>
            <a:pPr marL="0" indent="0">
              <a:buFontTx/>
              <a:buNone/>
            </a:pPr>
            <a:r>
              <a:rPr lang="en-US" sz="1700">
                <a:latin typeface="Arial" charset="0"/>
                <a:ea typeface="ＭＳ Ｐゴシック" charset="0"/>
                <a:cs typeface="ＭＳ Ｐゴシック" charset="0"/>
              </a:rPr>
              <a:t>For purposes of compliance with TEC section 38.158, the UIL authorizes all Continuing Professional Education (CPE) providers that are approved and registered by the State Board for Educator Certification (SBEC) and Texas Education Agency (TEA) as approved individuals and organizations to provide concussion education training. A current listing of approved providers is found on the TEA web site and is also linked from the UIL web site. </a:t>
            </a:r>
          </a:p>
          <a:p>
            <a:pPr marL="0" indent="0">
              <a:lnSpc>
                <a:spcPct val="50000"/>
              </a:lnSpc>
              <a:buFontTx/>
              <a:buNone/>
            </a:pPr>
            <a:endParaRPr lang="en-US" sz="1700">
              <a:latin typeface="Arial" charset="0"/>
              <a:ea typeface="ＭＳ Ｐゴシック" charset="0"/>
              <a:cs typeface="ＭＳ Ｐゴシック" charset="0"/>
            </a:endParaRPr>
          </a:p>
          <a:p>
            <a:pPr marL="0" indent="0">
              <a:buFontTx/>
              <a:buNone/>
            </a:pPr>
            <a:r>
              <a:rPr lang="en-US" sz="1700">
                <a:latin typeface="Arial" charset="0"/>
                <a:ea typeface="ＭＳ Ｐゴシック" charset="0"/>
                <a:cs typeface="ＭＳ Ｐゴシック" charset="0"/>
              </a:rPr>
              <a:t>Note:  The mandated coaches’ concussion education course must be fulfilled by September 1, 2012.  However, the duration of each educational session is left up to the discretion of the provider.  Coaches must complete a total of two hours to fulfill the requirement.  This may be in one session or multiple sessions.  The coach must provide proper documentation of attendance to the ISD superintendent or the individual designated by the ISD superintendent.  </a:t>
            </a:r>
            <a:r>
              <a:rPr lang="en-US" sz="1700" b="1">
                <a:latin typeface="Arial" charset="0"/>
                <a:ea typeface="ＭＳ Ｐゴシック" charset="0"/>
                <a:cs typeface="ＭＳ Ｐゴシック" charset="0"/>
              </a:rPr>
              <a:t>Two hours of concussion education training is required every two years and must be completed no later than September 1, 2012 and each subsequent two year period (2014, 2016 etc…) </a:t>
            </a:r>
          </a:p>
          <a:p>
            <a:pPr marL="0" indent="0">
              <a:lnSpc>
                <a:spcPct val="50000"/>
              </a:lnSpc>
              <a:buFontTx/>
              <a:buNone/>
            </a:pPr>
            <a:endParaRPr lang="en-US" sz="1700" b="1">
              <a:latin typeface="Arial" charset="0"/>
              <a:ea typeface="ＭＳ Ｐゴシック" charset="0"/>
              <a:cs typeface="ＭＳ Ｐゴシック" charset="0"/>
            </a:endParaRPr>
          </a:p>
          <a:p>
            <a:pPr marL="0" indent="0">
              <a:buFontTx/>
              <a:buNone/>
            </a:pPr>
            <a:r>
              <a:rPr lang="en-US" sz="1700">
                <a:latin typeface="Arial" charset="0"/>
                <a:ea typeface="ＭＳ Ｐゴシック" charset="0"/>
                <a:cs typeface="ＭＳ Ｐゴシック" charset="0"/>
              </a:rPr>
              <a:t>Additional information, including a syllabus for the training course as well as a Frequently Asked Questions Document, is available on the Health and Safety Page of the UIL web site.</a:t>
            </a:r>
          </a:p>
          <a:p>
            <a:pPr marL="0" indent="0">
              <a:buFontTx/>
              <a:buNone/>
            </a:pPr>
            <a:endParaRPr lang="en-US" sz="1700">
              <a:latin typeface="Arial"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609600"/>
            <a:ext cx="7772400" cy="457200"/>
          </a:xfrm>
        </p:spPr>
        <p:txBody>
          <a:bodyPr/>
          <a:lstStyle/>
          <a:p>
            <a:pPr eaLnBrk="1" hangingPunct="1"/>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Section 3</a:t>
            </a:r>
          </a:p>
        </p:txBody>
      </p:sp>
      <p:sp>
        <p:nvSpPr>
          <p:cNvPr id="46082" name="Rectangle 3"/>
          <p:cNvSpPr>
            <a:spLocks noGrp="1" noChangeArrowheads="1"/>
          </p:cNvSpPr>
          <p:nvPr>
            <p:ph type="body" idx="1"/>
          </p:nvPr>
        </p:nvSpPr>
        <p:spPr>
          <a:xfrm>
            <a:off x="685800" y="1600200"/>
            <a:ext cx="7772400" cy="4495800"/>
          </a:xfrm>
        </p:spPr>
        <p:txBody>
          <a:bodyPr/>
          <a:lstStyle/>
          <a:p>
            <a:pPr algn="ctr" eaLnBrk="1" hangingPunct="1">
              <a:buFontTx/>
              <a:buNone/>
            </a:pPr>
            <a:r>
              <a:rPr lang="en-US">
                <a:latin typeface="Arial" charset="0"/>
                <a:ea typeface="ＭＳ Ｐゴシック" charset="0"/>
                <a:cs typeface="ＭＳ Ｐゴシック" charset="0"/>
              </a:rPr>
              <a:t>Heat, Hydration and Asthma</a:t>
            </a:r>
          </a:p>
        </p:txBody>
      </p:sp>
      <p:pic>
        <p:nvPicPr>
          <p:cNvPr id="460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2514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62200"/>
            <a:ext cx="3200400"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343400"/>
            <a:ext cx="2935288"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2700" y="152400"/>
            <a:ext cx="9144000" cy="762000"/>
          </a:xfrm>
        </p:spPr>
        <p:txBody>
          <a:bodyPr/>
          <a:lstStyle/>
          <a:p>
            <a:pPr eaLnBrk="1" hangingPunct="1"/>
            <a:r>
              <a:rPr lang="en-US" sz="3600" b="1">
                <a:latin typeface="Arial" charset="0"/>
                <a:ea typeface="ＭＳ Ｐゴシック" charset="0"/>
                <a:cs typeface="ＭＳ Ｐゴシック" charset="0"/>
              </a:rPr>
              <a:t>Heat Acclimatization and Heat Illness </a:t>
            </a:r>
            <a:endParaRPr lang="en-US">
              <a:latin typeface="Arial" charset="0"/>
              <a:ea typeface="ＭＳ Ｐゴシック" charset="0"/>
              <a:cs typeface="ＭＳ Ｐゴシック" charset="0"/>
            </a:endParaRPr>
          </a:p>
        </p:txBody>
      </p:sp>
      <p:sp>
        <p:nvSpPr>
          <p:cNvPr id="47106" name="Rectangle 3"/>
          <p:cNvSpPr>
            <a:spLocks noGrp="1" noChangeArrowheads="1"/>
          </p:cNvSpPr>
          <p:nvPr>
            <p:ph type="body" idx="1"/>
          </p:nvPr>
        </p:nvSpPr>
        <p:spPr>
          <a:xfrm>
            <a:off x="12700" y="914400"/>
            <a:ext cx="9131300" cy="5791200"/>
          </a:xfrm>
        </p:spPr>
        <p:txBody>
          <a:bodyPr/>
          <a:lstStyle/>
          <a:p>
            <a:pPr marL="0" indent="0">
              <a:buFontTx/>
              <a:buNone/>
            </a:pPr>
            <a:r>
              <a:rPr lang="en-US" sz="1600">
                <a:latin typeface="Arial" charset="0"/>
                <a:ea typeface="ＭＳ Ｐゴシック" charset="0"/>
                <a:cs typeface="ＭＳ Ｐゴシック" charset="0"/>
              </a:rPr>
              <a:t>Exertional Heatstroke (EHS) is the leading cause of preventable death in high school athletics. Students participating in high-intensity, long-duration or repeated same-day sports practices and training activities during the summer months or other hot-weather days are at greatest risk. Football has received the most attention because of the number and severity of exertional heat illnesses. Notably, the National Center for Catastrophic Sports Injury Research reports that 35 high school football players died of EHS between 1995 and 2010. EHS also results in thousands of emergency room visits and hospitalizations throughout the nation each year. </a:t>
            </a:r>
          </a:p>
          <a:p>
            <a:pPr marL="0" indent="0">
              <a:lnSpc>
                <a:spcPct val="50000"/>
              </a:lnSpc>
              <a:buFontTx/>
              <a:buNone/>
            </a:pPr>
            <a:endParaRPr lang="en-US" sz="1600" b="1">
              <a:latin typeface="Arial" charset="0"/>
              <a:ea typeface="ＭＳ Ｐゴシック" charset="0"/>
              <a:cs typeface="ＭＳ Ｐゴシック" charset="0"/>
            </a:endParaRPr>
          </a:p>
          <a:p>
            <a:pPr marL="0" indent="0">
              <a:buFontTx/>
              <a:buNone/>
            </a:pPr>
            <a:r>
              <a:rPr lang="en-US" sz="1600" b="1">
                <a:latin typeface="Arial" charset="0"/>
                <a:ea typeface="ＭＳ Ｐゴシック" charset="0"/>
                <a:cs typeface="ＭＳ Ｐゴシック" charset="0"/>
              </a:rPr>
              <a:t>Heat Acclimatization and Safety Priorities: </a:t>
            </a:r>
            <a:endParaRPr lang="en-US" sz="1600">
              <a:latin typeface="Arial" charset="0"/>
              <a:ea typeface="ＭＳ Ｐゴシック" charset="0"/>
              <a:cs typeface="ＭＳ Ｐゴシック" charset="0"/>
            </a:endParaRPr>
          </a:p>
          <a:p>
            <a:pPr marL="685800" lvl="1">
              <a:buFont typeface="Arial" charset="0"/>
              <a:buChar char="•"/>
            </a:pPr>
            <a:r>
              <a:rPr lang="en-US" sz="1600">
                <a:latin typeface="Arial" charset="0"/>
                <a:ea typeface="ＭＳ Ｐゴシック" charset="0"/>
              </a:rPr>
              <a:t>Recognize that EHS is the leading preventable cause of death among high school athletes. </a:t>
            </a:r>
          </a:p>
          <a:p>
            <a:pPr marL="685800" lvl="1">
              <a:buFont typeface="Arial" charset="0"/>
              <a:buChar char="•"/>
            </a:pPr>
            <a:r>
              <a:rPr lang="en-US" sz="1600">
                <a:latin typeface="Arial" charset="0"/>
                <a:ea typeface="ＭＳ Ｐゴシック" charset="0"/>
              </a:rPr>
              <a:t>Know the importance of a formal pre-season heat acclimatization plan. </a:t>
            </a:r>
          </a:p>
          <a:p>
            <a:pPr marL="685800" lvl="1">
              <a:buFont typeface="Arial" charset="0"/>
              <a:buChar char="•"/>
            </a:pPr>
            <a:r>
              <a:rPr lang="en-US" sz="1600">
                <a:latin typeface="Arial" charset="0"/>
                <a:ea typeface="ＭＳ Ｐゴシック" charset="0"/>
              </a:rPr>
              <a:t>Know the importance of having and implementing a specific hydration plan, keeping your athletes well-hydrated, and encouraging and providing ample opportunities for regular fluid replacement. </a:t>
            </a:r>
          </a:p>
          <a:p>
            <a:pPr marL="685800" lvl="1">
              <a:buFont typeface="Arial" charset="0"/>
              <a:buChar char="•"/>
            </a:pPr>
            <a:r>
              <a:rPr lang="en-US" sz="1600">
                <a:latin typeface="Arial" charset="0"/>
                <a:ea typeface="ＭＳ Ｐゴシック" charset="0"/>
              </a:rPr>
              <a:t>Know the importance of appropriately modifying activities in relation to the environmental heat stress and contributing individual risk factors (e.g., illness, obesity) to keep your athletes safe and performing well. </a:t>
            </a:r>
          </a:p>
          <a:p>
            <a:pPr marL="685800" lvl="1">
              <a:buFont typeface="Arial" charset="0"/>
              <a:buChar char="•"/>
            </a:pPr>
            <a:r>
              <a:rPr lang="en-US" sz="1600">
                <a:latin typeface="Arial" charset="0"/>
                <a:ea typeface="ＭＳ Ｐゴシック" charset="0"/>
              </a:rPr>
              <a:t>Know the importance for all members of the coaching staff to closely monitor all athletes during practice and training in the heat, and recognize the signs and symptoms of developing heat illnesses. </a:t>
            </a:r>
          </a:p>
          <a:p>
            <a:pPr marL="685800" lvl="1">
              <a:buFont typeface="Arial" charset="0"/>
              <a:buChar char="•"/>
            </a:pPr>
            <a:r>
              <a:rPr lang="en-US" sz="1600">
                <a:latin typeface="Arial" charset="0"/>
                <a:ea typeface="ＭＳ Ｐゴシック" charset="0"/>
              </a:rPr>
              <a:t>Know the importance of, and resources for, establishing an emergency action plan and promptly implementing it in case of suspected EHS or other medical emergency. </a:t>
            </a:r>
          </a:p>
          <a:p>
            <a:pPr marL="0" indent="0">
              <a:buFontTx/>
              <a:buNone/>
            </a:pPr>
            <a:endParaRPr lang="en-US" sz="160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0" y="76200"/>
            <a:ext cx="9144000" cy="838200"/>
          </a:xfrm>
        </p:spPr>
        <p:txBody>
          <a:bodyPr/>
          <a:lstStyle/>
          <a:p>
            <a:pPr eaLnBrk="1" hangingPunct="1"/>
            <a:r>
              <a:rPr lang="en-US" sz="3600" b="1">
                <a:latin typeface="Arial" charset="0"/>
                <a:ea typeface="ＭＳ Ｐゴシック" charset="0"/>
                <a:cs typeface="ＭＳ Ｐゴシック" charset="0"/>
              </a:rPr>
              <a:t>Fundamentals of a Heat Acclimatization </a:t>
            </a:r>
            <a:endParaRPr lang="en-US" sz="3600">
              <a:latin typeface="Arial" charset="0"/>
              <a:ea typeface="ＭＳ Ｐゴシック" charset="0"/>
              <a:cs typeface="ＭＳ Ｐゴシック" charset="0"/>
            </a:endParaRPr>
          </a:p>
        </p:txBody>
      </p:sp>
      <p:sp>
        <p:nvSpPr>
          <p:cNvPr id="48131" name="Rectangle 3"/>
          <p:cNvSpPr>
            <a:spLocks noGrp="1" noChangeArrowheads="1"/>
          </p:cNvSpPr>
          <p:nvPr>
            <p:ph type="body" idx="1"/>
          </p:nvPr>
        </p:nvSpPr>
        <p:spPr>
          <a:xfrm>
            <a:off x="0" y="914400"/>
            <a:ext cx="9144000" cy="5943600"/>
          </a:xfrm>
        </p:spPr>
        <p:txBody>
          <a:bodyPr>
            <a:normAutofit fontScale="92500" lnSpcReduction="10000"/>
          </a:bodyPr>
          <a:lstStyle/>
          <a:p>
            <a:pPr marL="0" indent="0" eaLnBrk="1" hangingPunct="1">
              <a:buFontTx/>
              <a:buNone/>
              <a:defRPr/>
            </a:pPr>
            <a:r>
              <a:rPr lang="en-US" sz="1800" i="1" dirty="0" smtClean="0"/>
              <a:t>Physical </a:t>
            </a:r>
            <a:r>
              <a:rPr lang="en-US" sz="1800" i="1" dirty="0"/>
              <a:t>exertion and training activities should begin slowly and continue </a:t>
            </a:r>
            <a:r>
              <a:rPr lang="en-US" sz="1800" i="1" dirty="0" smtClean="0"/>
              <a:t>progressively. An </a:t>
            </a:r>
            <a:r>
              <a:rPr lang="en-US" sz="1800" i="1" dirty="0"/>
              <a:t>athlete cannot be “conditioned” in a period of only two to three weeks. </a:t>
            </a:r>
            <a:endParaRPr lang="en-US" sz="1800" i="1" dirty="0" smtClean="0"/>
          </a:p>
          <a:p>
            <a:pPr eaLnBrk="1" hangingPunct="1">
              <a:lnSpc>
                <a:spcPct val="70000"/>
              </a:lnSpc>
              <a:buFontTx/>
              <a:buNone/>
              <a:defRPr/>
            </a:pPr>
            <a:endParaRPr lang="en-US" sz="1800" dirty="0" smtClean="0">
              <a:latin typeface="Arial" charset="0"/>
              <a:ea typeface="ＭＳ Ｐゴシック" charset="0"/>
              <a:cs typeface="ＭＳ Ｐゴシック" charset="0"/>
            </a:endParaRPr>
          </a:p>
          <a:p>
            <a:pPr marL="0" indent="0" eaLnBrk="1" hangingPunct="1">
              <a:buFontTx/>
              <a:buNone/>
              <a:defRPr/>
            </a:pPr>
            <a:r>
              <a:rPr lang="en-US" sz="1800" i="1" dirty="0"/>
              <a:t>Keep each athlete’s individual level of conditioning and medical status in mind and adjust activity accordingly. These factors directly affect exertional heat illness risk. </a:t>
            </a:r>
            <a:endParaRPr lang="en-US" sz="1800" i="1" dirty="0" smtClean="0"/>
          </a:p>
          <a:p>
            <a:pPr marL="0" indent="0" eaLnBrk="1" hangingPunct="1">
              <a:lnSpc>
                <a:spcPct val="70000"/>
              </a:lnSpc>
              <a:buFontTx/>
              <a:buNone/>
              <a:defRPr/>
            </a:pPr>
            <a:endParaRPr lang="en-US" sz="1800" i="1" dirty="0">
              <a:latin typeface="Arial" charset="0"/>
              <a:ea typeface="ＭＳ Ｐゴシック" charset="0"/>
              <a:cs typeface="ＭＳ Ｐゴシック" charset="0"/>
            </a:endParaRPr>
          </a:p>
          <a:p>
            <a:pPr marL="0" indent="0" eaLnBrk="1" hangingPunct="1">
              <a:buFontTx/>
              <a:buNone/>
              <a:defRPr/>
            </a:pPr>
            <a:r>
              <a:rPr lang="en-US" sz="1800" i="1" dirty="0"/>
              <a:t>Adjust intensity (lower) and rest breaks (increase frequency/duration), and consider reducing uniform and protective equipment, while being sure to monitor all players more closely as conditions are increasingly warm/humid, especially if there is a change in weather from the previous few days. </a:t>
            </a:r>
            <a:endParaRPr lang="en-US" sz="1800" i="1" dirty="0" smtClean="0"/>
          </a:p>
          <a:p>
            <a:pPr marL="0" indent="0" eaLnBrk="1" hangingPunct="1">
              <a:lnSpc>
                <a:spcPct val="60000"/>
              </a:lnSpc>
              <a:buFontTx/>
              <a:buNone/>
              <a:defRPr/>
            </a:pPr>
            <a:endParaRPr lang="en-US" sz="1800" i="1" dirty="0">
              <a:latin typeface="Arial" charset="0"/>
              <a:ea typeface="ＭＳ Ｐゴシック" charset="0"/>
              <a:cs typeface="ＭＳ Ｐゴシック" charset="0"/>
            </a:endParaRPr>
          </a:p>
          <a:p>
            <a:pPr marL="0" indent="0" eaLnBrk="1" hangingPunct="1">
              <a:buFontTx/>
              <a:buNone/>
              <a:defRPr/>
            </a:pPr>
            <a:r>
              <a:rPr lang="en-US" sz="1800" i="1" dirty="0"/>
              <a:t>Athletes must begin practices and training activities adequately hydrated. </a:t>
            </a:r>
            <a:endParaRPr lang="en-US" sz="1800" i="1" dirty="0" smtClean="0"/>
          </a:p>
          <a:p>
            <a:pPr marL="0" indent="0" eaLnBrk="1" hangingPunct="1">
              <a:lnSpc>
                <a:spcPct val="60000"/>
              </a:lnSpc>
              <a:buFontTx/>
              <a:buNone/>
              <a:defRPr/>
            </a:pPr>
            <a:endParaRPr lang="en-US" sz="1800" i="1" dirty="0">
              <a:latin typeface="Arial" charset="0"/>
              <a:ea typeface="ＭＳ Ｐゴシック" charset="0"/>
              <a:cs typeface="ＭＳ Ｐゴシック" charset="0"/>
            </a:endParaRPr>
          </a:p>
          <a:p>
            <a:pPr marL="0" indent="0" eaLnBrk="1" hangingPunct="1">
              <a:buFontTx/>
              <a:buNone/>
              <a:defRPr/>
            </a:pPr>
            <a:r>
              <a:rPr lang="en-US" sz="1800" i="1" dirty="0"/>
              <a:t>Recognize early signs of distress and developing exertional heat illness, and promptly adjust activity and treat appropriately. First aid should not be delayed! </a:t>
            </a:r>
            <a:endParaRPr lang="en-US" sz="1800" i="1" dirty="0" smtClean="0"/>
          </a:p>
          <a:p>
            <a:pPr marL="0" indent="0" eaLnBrk="1" hangingPunct="1">
              <a:lnSpc>
                <a:spcPct val="60000"/>
              </a:lnSpc>
              <a:buFontTx/>
              <a:buNone/>
              <a:defRPr/>
            </a:pPr>
            <a:endParaRPr lang="en-US" sz="1800" i="1" dirty="0">
              <a:latin typeface="Arial" charset="0"/>
              <a:ea typeface="ＭＳ Ｐゴシック" charset="0"/>
              <a:cs typeface="ＭＳ Ｐゴシック" charset="0"/>
            </a:endParaRPr>
          </a:p>
          <a:p>
            <a:pPr marL="0" indent="0">
              <a:buFontTx/>
              <a:buNone/>
              <a:defRPr/>
            </a:pPr>
            <a:r>
              <a:rPr lang="en-US" sz="1800" i="1" dirty="0"/>
              <a:t>Recognize more serious signs of exertional heat illness (clumsiness, stumbling, collapse, obvious behavioral changes and/or other central nervous system problems), immediately stop activity and </a:t>
            </a:r>
            <a:r>
              <a:rPr lang="en-US" sz="1800" i="1" dirty="0" smtClean="0"/>
              <a:t>promptly </a:t>
            </a:r>
            <a:r>
              <a:rPr lang="en-US" sz="1800" i="1" dirty="0"/>
              <a:t>seek medical attention by activating the Emergency Medical System. On-site rapid cooling should begin immediately. </a:t>
            </a:r>
            <a:endParaRPr lang="en-US" sz="1800" i="1" dirty="0" smtClean="0"/>
          </a:p>
          <a:p>
            <a:pPr marL="0" indent="0">
              <a:lnSpc>
                <a:spcPct val="60000"/>
              </a:lnSpc>
              <a:buFontTx/>
              <a:buNone/>
              <a:defRPr/>
            </a:pPr>
            <a:endParaRPr lang="en-US" sz="1800" i="1" dirty="0">
              <a:latin typeface="Arial" charset="0"/>
              <a:ea typeface="ＭＳ Ｐゴシック" charset="0"/>
              <a:cs typeface="ＭＳ Ｐゴシック" charset="0"/>
            </a:endParaRPr>
          </a:p>
          <a:p>
            <a:pPr marL="0" indent="0">
              <a:buFontTx/>
              <a:buNone/>
              <a:defRPr/>
            </a:pPr>
            <a:r>
              <a:rPr lang="en-US" sz="1800" i="1" dirty="0"/>
              <a:t>An Emergency Action Plan with clearly defined written and practiced protocols should be developed and in place ahead of time. </a:t>
            </a:r>
            <a:endParaRPr lang="en-US" sz="1800"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0" y="0"/>
            <a:ext cx="9144000" cy="990600"/>
          </a:xfrm>
        </p:spPr>
        <p:txBody>
          <a:bodyPr/>
          <a:lstStyle/>
          <a:p>
            <a:pPr eaLnBrk="1" hangingPunct="1"/>
            <a:r>
              <a:rPr lang="en-US" sz="3200" b="1">
                <a:latin typeface="Arial" charset="0"/>
                <a:ea typeface="ＭＳ Ｐゴシック" charset="0"/>
                <a:cs typeface="ＭＳ Ｐゴシック" charset="0"/>
              </a:rPr>
              <a:t>Hydration Tips And Fluid Guidelines </a:t>
            </a:r>
            <a:endParaRPr lang="en-US" sz="3200">
              <a:latin typeface="Arial" charset="0"/>
              <a:ea typeface="ＭＳ Ｐゴシック" charset="0"/>
              <a:cs typeface="ＭＳ Ｐゴシック" charset="0"/>
            </a:endParaRPr>
          </a:p>
        </p:txBody>
      </p:sp>
      <p:sp>
        <p:nvSpPr>
          <p:cNvPr id="28674" name="Rectangle 3"/>
          <p:cNvSpPr>
            <a:spLocks noGrp="1" noChangeArrowheads="1"/>
          </p:cNvSpPr>
          <p:nvPr>
            <p:ph type="body" idx="1"/>
          </p:nvPr>
        </p:nvSpPr>
        <p:spPr>
          <a:xfrm>
            <a:off x="0" y="838200"/>
            <a:ext cx="9144000" cy="6019800"/>
          </a:xfrm>
        </p:spPr>
        <p:txBody>
          <a:bodyPr/>
          <a:lstStyle/>
          <a:p>
            <a:pPr marL="0" indent="0">
              <a:buFontTx/>
              <a:buNone/>
              <a:defRPr/>
            </a:pPr>
            <a:endParaRPr lang="en-US" sz="1800" dirty="0">
              <a:latin typeface="Arial" charset="0"/>
              <a:ea typeface="ＭＳ Ｐゴシック" charset="0"/>
              <a:cs typeface="ＭＳ Ｐゴシック" charset="0"/>
            </a:endParaRPr>
          </a:p>
          <a:p>
            <a:pPr marL="0" indent="0">
              <a:buFontTx/>
              <a:buNone/>
              <a:defRPr/>
            </a:pPr>
            <a:r>
              <a:rPr lang="en-US" sz="1800" dirty="0">
                <a:latin typeface="Arial" charset="0"/>
                <a:ea typeface="ＭＳ Ｐゴシック" charset="0"/>
                <a:cs typeface="ＭＳ Ｐゴシック" charset="0"/>
              </a:rPr>
              <a:t>Many athletes do not voluntarily drink enough water to prevent significant dehydration during physical activity. </a:t>
            </a:r>
          </a:p>
          <a:p>
            <a:pPr marL="0" indent="0">
              <a:buFontTx/>
              <a:buNone/>
              <a:defRPr/>
            </a:pPr>
            <a:endParaRPr lang="en-US" sz="1800" dirty="0">
              <a:latin typeface="Arial" charset="0"/>
              <a:ea typeface="ＭＳ Ｐゴシック" charset="0"/>
              <a:cs typeface="ＭＳ Ｐゴシック" charset="0"/>
            </a:endParaRPr>
          </a:p>
          <a:p>
            <a:pPr marL="0" indent="0">
              <a:buFontTx/>
              <a:buNone/>
              <a:defRPr/>
            </a:pPr>
            <a:r>
              <a:rPr lang="en-US" sz="1800" dirty="0">
                <a:latin typeface="Arial" charset="0"/>
                <a:ea typeface="ＭＳ Ｐゴシック" charset="0"/>
                <a:cs typeface="ＭＳ Ｐゴシック" charset="0"/>
              </a:rPr>
              <a:t>Drink regularly throughout all physical activities. An athlete cannot always rely on his or her sense of thirst to sufficiently maintain proper hydration. </a:t>
            </a:r>
          </a:p>
          <a:p>
            <a:pPr marL="0" indent="0">
              <a:buFontTx/>
              <a:buNone/>
              <a:defRPr/>
            </a:pPr>
            <a:endParaRPr lang="en-US" sz="1800" dirty="0">
              <a:latin typeface="Arial" charset="0"/>
              <a:ea typeface="ＭＳ Ｐゴシック" charset="0"/>
              <a:cs typeface="ＭＳ Ｐゴシック" charset="0"/>
            </a:endParaRPr>
          </a:p>
          <a:p>
            <a:pPr marL="0" indent="0">
              <a:buFontTx/>
              <a:buNone/>
              <a:defRPr/>
            </a:pPr>
            <a:r>
              <a:rPr lang="en-US" sz="1800" dirty="0">
                <a:latin typeface="Arial" charset="0"/>
                <a:ea typeface="ＭＳ Ｐゴシック" charset="0"/>
                <a:cs typeface="ＭＳ Ｐゴシック" charset="0"/>
              </a:rPr>
              <a:t>Drink before, during, and after practices and games. For example: </a:t>
            </a:r>
            <a:endParaRPr lang="en-US" sz="1800" dirty="0" smtClean="0">
              <a:latin typeface="Arial" charset="0"/>
              <a:ea typeface="ＭＳ Ｐゴシック" charset="0"/>
              <a:cs typeface="ＭＳ Ｐゴシック" charset="0"/>
            </a:endParaRPr>
          </a:p>
          <a:p>
            <a:pPr marL="0" indent="0">
              <a:buFontTx/>
              <a:buNone/>
              <a:defRPr/>
            </a:pPr>
            <a:endParaRPr lang="en-US" sz="1800" dirty="0" smtClean="0">
              <a:latin typeface="Arial" charset="0"/>
              <a:ea typeface="ＭＳ Ｐゴシック" charset="0"/>
              <a:cs typeface="ＭＳ Ｐゴシック" charset="0"/>
            </a:endParaRPr>
          </a:p>
          <a:p>
            <a:pPr lvl="1">
              <a:buFont typeface="Arial"/>
              <a:buChar char="•"/>
              <a:defRPr/>
            </a:pPr>
            <a:r>
              <a:rPr lang="en-US" sz="1800" dirty="0" smtClean="0">
                <a:latin typeface="Arial" charset="0"/>
                <a:ea typeface="ＭＳ Ｐゴシック" charset="0"/>
                <a:cs typeface="ＭＳ Ｐゴシック" charset="0"/>
              </a:rPr>
              <a:t>	Drink </a:t>
            </a:r>
            <a:r>
              <a:rPr lang="en-US" sz="1800" dirty="0">
                <a:latin typeface="Arial" charset="0"/>
                <a:ea typeface="ＭＳ Ｐゴシック" charset="0"/>
                <a:cs typeface="ＭＳ Ｐゴシック" charset="0"/>
              </a:rPr>
              <a:t>16 ounces of fluid 2 hours before physical activity</a:t>
            </a:r>
            <a:r>
              <a:rPr lang="en-US" sz="1400" dirty="0">
                <a:latin typeface="Arial" charset="0"/>
                <a:ea typeface="ＭＳ Ｐゴシック" charset="0"/>
                <a:cs typeface="ＭＳ Ｐゴシック" charset="0"/>
              </a:rPr>
              <a:t>. </a:t>
            </a:r>
          </a:p>
          <a:p>
            <a:pPr marL="0" indent="0">
              <a:buFontTx/>
              <a:buNone/>
              <a:defRPr/>
            </a:pPr>
            <a:endParaRPr lang="en-US" sz="1800" dirty="0">
              <a:latin typeface="Arial" charset="0"/>
              <a:ea typeface="ＭＳ Ｐゴシック" charset="0"/>
              <a:cs typeface="ＭＳ Ｐゴシック" charset="0"/>
            </a:endParaRPr>
          </a:p>
          <a:p>
            <a:pPr lvl="1">
              <a:buFont typeface="Arial"/>
              <a:buChar char="•"/>
              <a:defRPr/>
            </a:pPr>
            <a:r>
              <a:rPr lang="en-US" sz="1800" dirty="0">
                <a:latin typeface="Arial" charset="0"/>
                <a:ea typeface="ＭＳ Ｐゴシック" charset="0"/>
                <a:cs typeface="ＭＳ Ｐゴシック" charset="0"/>
              </a:rPr>
              <a:t>Drink another 8 to 16 ounces 15 minutes before physical activity. </a:t>
            </a:r>
          </a:p>
          <a:p>
            <a:pPr>
              <a:buFont typeface="Arial"/>
              <a:buChar char="•"/>
              <a:defRPr/>
            </a:pPr>
            <a:endParaRPr lang="en-US" sz="1800" dirty="0">
              <a:latin typeface="Arial" charset="0"/>
              <a:ea typeface="ＭＳ Ｐゴシック" charset="0"/>
              <a:cs typeface="ＭＳ Ｐゴシック" charset="0"/>
            </a:endParaRPr>
          </a:p>
          <a:p>
            <a:pPr lvl="1">
              <a:buFont typeface="Arial"/>
              <a:buChar char="•"/>
              <a:defRPr/>
            </a:pPr>
            <a:r>
              <a:rPr lang="en-US" sz="1800" dirty="0">
                <a:latin typeface="Arial" charset="0"/>
                <a:ea typeface="ＭＳ Ｐゴシック" charset="0"/>
                <a:cs typeface="ＭＳ Ｐゴシック" charset="0"/>
              </a:rPr>
              <a:t>During physical activity, drink 4 to 8 ounces of fluid every 15 to 20 minutes (some athletes who sweat considerably can safely tolerate up to 48 ounces per hour). </a:t>
            </a:r>
          </a:p>
          <a:p>
            <a:pPr>
              <a:buFont typeface="Arial"/>
              <a:buChar char="•"/>
              <a:defRPr/>
            </a:pPr>
            <a:endParaRPr lang="en-US" sz="1800" dirty="0">
              <a:latin typeface="Arial" charset="0"/>
              <a:ea typeface="ＭＳ Ｐゴシック" charset="0"/>
              <a:cs typeface="ＭＳ Ｐゴシック" charset="0"/>
            </a:endParaRPr>
          </a:p>
          <a:p>
            <a:pPr lvl="1">
              <a:buFont typeface="Arial"/>
              <a:buChar char="•"/>
              <a:defRPr/>
            </a:pPr>
            <a:r>
              <a:rPr lang="en-US" sz="1800" dirty="0">
                <a:latin typeface="Arial" charset="0"/>
                <a:ea typeface="ＭＳ Ｐゴシック" charset="0"/>
                <a:cs typeface="ＭＳ Ｐゴシック" charset="0"/>
              </a:rPr>
              <a:t>After physical activity, drink 16 to 20 ounces of fluid for every pound lost during physical activity to achieve normal hydration status before the next practice or competition.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0"/>
            <a:ext cx="9144000" cy="990600"/>
          </a:xfrm>
        </p:spPr>
        <p:txBody>
          <a:bodyPr/>
          <a:lstStyle/>
          <a:p>
            <a:pPr eaLnBrk="1" hangingPunct="1"/>
            <a:r>
              <a:rPr lang="en-US" sz="3600" b="1">
                <a:latin typeface="Arial" charset="0"/>
                <a:ea typeface="ＭＳ Ｐゴシック" charset="0"/>
                <a:cs typeface="ＭＳ Ｐゴシック" charset="0"/>
              </a:rPr>
              <a:t>Recommendations for Hydration</a:t>
            </a:r>
            <a:endParaRPr lang="en-US">
              <a:latin typeface="Arial" charset="0"/>
              <a:ea typeface="ＭＳ Ｐゴシック" charset="0"/>
              <a:cs typeface="ＭＳ Ｐゴシック" charset="0"/>
            </a:endParaRPr>
          </a:p>
        </p:txBody>
      </p:sp>
      <p:sp>
        <p:nvSpPr>
          <p:cNvPr id="29698" name="Rectangle 3"/>
          <p:cNvSpPr>
            <a:spLocks noGrp="1" noChangeArrowheads="1"/>
          </p:cNvSpPr>
          <p:nvPr>
            <p:ph type="body" idx="1"/>
          </p:nvPr>
        </p:nvSpPr>
        <p:spPr>
          <a:xfrm>
            <a:off x="0" y="990600"/>
            <a:ext cx="9144000" cy="5867400"/>
          </a:xfrm>
        </p:spPr>
        <p:txBody>
          <a:bodyPr/>
          <a:lstStyle/>
          <a:p>
            <a:pPr marL="0" indent="0" algn="ctr" eaLnBrk="1" hangingPunct="1">
              <a:lnSpc>
                <a:spcPct val="90000"/>
              </a:lnSpc>
              <a:buFontTx/>
              <a:buNone/>
              <a:defRPr/>
            </a:pPr>
            <a:r>
              <a:rPr lang="en-US" sz="2800" dirty="0">
                <a:solidFill>
                  <a:srgbClr val="FF0000"/>
                </a:solidFill>
                <a:latin typeface="Arial" charset="0"/>
                <a:ea typeface="ＭＳ Ｐゴシック" charset="0"/>
                <a:cs typeface="ＭＳ Ｐゴシック" charset="0"/>
              </a:rPr>
              <a:t>WHAT NOT TO DRINK</a:t>
            </a:r>
          </a:p>
          <a:p>
            <a:pPr marL="0" indent="0" algn="ctr" eaLnBrk="1" hangingPunct="1">
              <a:lnSpc>
                <a:spcPct val="50000"/>
              </a:lnSpc>
              <a:buFontTx/>
              <a:buNone/>
              <a:defRPr/>
            </a:pPr>
            <a:endParaRPr lang="en-US" sz="2800" dirty="0">
              <a:solidFill>
                <a:srgbClr val="FF0000"/>
              </a:solidFill>
              <a:latin typeface="Arial" charset="0"/>
              <a:ea typeface="ＭＳ Ｐゴシック" charset="0"/>
              <a:cs typeface="ＭＳ Ｐゴシック" charset="0"/>
            </a:endParaRPr>
          </a:p>
          <a:p>
            <a:pPr marL="0" indent="0">
              <a:buFontTx/>
              <a:buNone/>
              <a:defRPr/>
            </a:pPr>
            <a:r>
              <a:rPr lang="en-US" sz="1700" dirty="0">
                <a:latin typeface="Arial" charset="0"/>
                <a:ea typeface="ＭＳ Ｐゴシック" charset="0"/>
                <a:cs typeface="ＭＳ Ｐゴシック" charset="0"/>
              </a:rPr>
              <a:t>Fruit juices with greater than 8 percent carbohydrate content and carbonated soda can both result in a bloated feeling and abdominal cramping. </a:t>
            </a:r>
          </a:p>
          <a:p>
            <a:pPr marL="0" indent="0">
              <a:lnSpc>
                <a:spcPct val="50000"/>
              </a:lnSpc>
              <a:buFontTx/>
              <a:buNone/>
              <a:defRPr/>
            </a:pPr>
            <a:endParaRPr lang="en-US" sz="1700" dirty="0">
              <a:latin typeface="Arial" charset="0"/>
              <a:ea typeface="ＭＳ Ｐゴシック" charset="0"/>
              <a:cs typeface="ＭＳ Ｐゴシック" charset="0"/>
            </a:endParaRPr>
          </a:p>
          <a:p>
            <a:pPr marL="0" indent="0">
              <a:buFontTx/>
              <a:buNone/>
              <a:defRPr/>
            </a:pPr>
            <a:r>
              <a:rPr lang="en-US" sz="1700" dirty="0">
                <a:latin typeface="Arial" charset="0"/>
                <a:ea typeface="ＭＳ Ｐゴシック" charset="0"/>
                <a:cs typeface="ＭＳ Ｐゴシック" charset="0"/>
              </a:rPr>
              <a:t>Athletes should be aware that nutritional supplements are not limited to pills and powders as many of the new “energy” drinks contain stimulants such as caffeine and/or ephedrine. </a:t>
            </a:r>
          </a:p>
          <a:p>
            <a:pPr marL="0" indent="0">
              <a:lnSpc>
                <a:spcPct val="50000"/>
              </a:lnSpc>
              <a:buFontTx/>
              <a:buNone/>
              <a:defRPr/>
            </a:pPr>
            <a:endParaRPr lang="en-US" sz="1700" dirty="0">
              <a:latin typeface="Arial" charset="0"/>
              <a:ea typeface="ＭＳ Ｐゴシック" charset="0"/>
              <a:cs typeface="ＭＳ Ｐゴシック" charset="0"/>
            </a:endParaRPr>
          </a:p>
          <a:p>
            <a:pPr lvl="1">
              <a:buFont typeface="Arial"/>
              <a:buChar char="•"/>
              <a:defRPr/>
            </a:pPr>
            <a:r>
              <a:rPr lang="en-US" sz="1600" dirty="0" smtClean="0">
                <a:latin typeface="Arial" charset="0"/>
                <a:ea typeface="ＭＳ Ｐゴシック" charset="0"/>
                <a:cs typeface="ＭＳ Ｐゴシック" charset="0"/>
              </a:rPr>
              <a:t>These </a:t>
            </a:r>
            <a:r>
              <a:rPr lang="en-US" sz="1600" dirty="0">
                <a:latin typeface="Arial" charset="0"/>
                <a:ea typeface="ＭＳ Ｐゴシック" charset="0"/>
                <a:cs typeface="ＭＳ Ｐゴシック" charset="0"/>
              </a:rPr>
              <a:t>stimulants may increase the risk of heat illness and/or heart problems with exercise. They can also cause anxiety, jitteriness, nausea, and upset stomach or diarrhea. </a:t>
            </a:r>
          </a:p>
          <a:p>
            <a:pPr marL="0" indent="0">
              <a:lnSpc>
                <a:spcPct val="50000"/>
              </a:lnSpc>
              <a:buFontTx/>
              <a:buNone/>
              <a:defRPr/>
            </a:pPr>
            <a:endParaRPr lang="en-US" sz="1600" dirty="0">
              <a:latin typeface="Arial" charset="0"/>
              <a:ea typeface="ＭＳ Ｐゴシック" charset="0"/>
              <a:cs typeface="ＭＳ Ｐゴシック" charset="0"/>
            </a:endParaRPr>
          </a:p>
          <a:p>
            <a:pPr lvl="1">
              <a:buFont typeface="Arial"/>
              <a:buChar char="•"/>
              <a:defRPr/>
            </a:pPr>
            <a:r>
              <a:rPr lang="en-US" sz="1600" dirty="0">
                <a:latin typeface="Arial" charset="0"/>
                <a:ea typeface="ＭＳ Ｐゴシック" charset="0"/>
                <a:cs typeface="ＭＳ Ｐゴシック" charset="0"/>
              </a:rPr>
              <a:t>Many of these drinks are being produced by traditional water, soft drink and sports drink companies which can cause confusion in the sports community. As is true with other forms of supplements, these "power drinks”, “energy drinks”, or “fluid supplements" are not regulated by the FDA. Thus, the purity and accuracy of contents on the label is not guaranteed. </a:t>
            </a:r>
          </a:p>
          <a:p>
            <a:pPr>
              <a:lnSpc>
                <a:spcPct val="50000"/>
              </a:lnSpc>
              <a:buFont typeface="Arial"/>
              <a:buChar char="•"/>
              <a:defRPr/>
            </a:pPr>
            <a:endParaRPr lang="en-US" sz="1600" dirty="0">
              <a:latin typeface="Arial" charset="0"/>
              <a:ea typeface="ＭＳ Ｐゴシック" charset="0"/>
              <a:cs typeface="ＭＳ Ｐゴシック" charset="0"/>
            </a:endParaRPr>
          </a:p>
          <a:p>
            <a:pPr lvl="1">
              <a:buFont typeface="Arial"/>
              <a:buChar char="•"/>
              <a:defRPr/>
            </a:pPr>
            <a:r>
              <a:rPr lang="en-US" sz="1600" dirty="0">
                <a:latin typeface="Arial" charset="0"/>
                <a:ea typeface="ＭＳ Ｐゴシック" charset="0"/>
                <a:cs typeface="ＭＳ Ｐゴシック" charset="0"/>
              </a:rPr>
              <a:t>Many of these beverages which claim to increase power, energy, and endurance, among other claims, may have additional ingredients that are not listed. Such ingredients may be harmful and may be banned by governing bodies like the NCAA, USOC, or individual state athletic associations.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0"/>
            <a:ext cx="9144000" cy="990600"/>
          </a:xfrm>
        </p:spPr>
        <p:txBody>
          <a:bodyPr/>
          <a:lstStyle/>
          <a:p>
            <a:pPr eaLnBrk="1" hangingPunct="1"/>
            <a:r>
              <a:rPr lang="en-US" sz="3600" b="1">
                <a:latin typeface="Arial" charset="0"/>
                <a:ea typeface="ＭＳ Ｐゴシック" charset="0"/>
                <a:cs typeface="ＭＳ Ｐゴシック" charset="0"/>
              </a:rPr>
              <a:t>Recommendations for Hydration</a:t>
            </a:r>
            <a:endParaRPr lang="en-US">
              <a:latin typeface="Arial" charset="0"/>
              <a:ea typeface="ＭＳ Ｐゴシック" charset="0"/>
              <a:cs typeface="ＭＳ Ｐゴシック" charset="0"/>
            </a:endParaRPr>
          </a:p>
        </p:txBody>
      </p:sp>
      <p:sp>
        <p:nvSpPr>
          <p:cNvPr id="30722" name="Rectangle 3"/>
          <p:cNvSpPr>
            <a:spLocks noGrp="1" noChangeArrowheads="1"/>
          </p:cNvSpPr>
          <p:nvPr>
            <p:ph type="body" idx="1"/>
          </p:nvPr>
        </p:nvSpPr>
        <p:spPr>
          <a:xfrm>
            <a:off x="0" y="990600"/>
            <a:ext cx="9144000" cy="5867400"/>
          </a:xfrm>
        </p:spPr>
        <p:txBody>
          <a:bodyPr/>
          <a:lstStyle/>
          <a:p>
            <a:pPr marL="0" indent="0" algn="ctr" eaLnBrk="1" hangingPunct="1">
              <a:lnSpc>
                <a:spcPct val="90000"/>
              </a:lnSpc>
              <a:buFontTx/>
              <a:buNone/>
              <a:defRPr/>
            </a:pPr>
            <a:r>
              <a:rPr lang="en-US" sz="1800" dirty="0">
                <a:solidFill>
                  <a:srgbClr val="FF0000"/>
                </a:solidFill>
                <a:latin typeface="Arial" charset="0"/>
                <a:ea typeface="ＭＳ Ｐゴシック" charset="0"/>
                <a:cs typeface="ＭＳ Ｐゴシック" charset="0"/>
              </a:rPr>
              <a:t>WHAT TO DRINK DURING EXERCISE</a:t>
            </a:r>
          </a:p>
          <a:p>
            <a:pPr marL="0" indent="0" algn="ctr" eaLnBrk="1" hangingPunct="1">
              <a:lnSpc>
                <a:spcPct val="50000"/>
              </a:lnSpc>
              <a:buFontTx/>
              <a:buNone/>
              <a:defRPr/>
            </a:pPr>
            <a:endParaRPr lang="en-US" sz="1800" dirty="0">
              <a:latin typeface="Arial" charset="0"/>
              <a:ea typeface="ＭＳ Ｐゴシック" charset="0"/>
              <a:cs typeface="ＭＳ Ｐゴシック" charset="0"/>
            </a:endParaRPr>
          </a:p>
          <a:p>
            <a:pPr marL="0" indent="0">
              <a:buFontTx/>
              <a:buNone/>
              <a:defRPr/>
            </a:pPr>
            <a:r>
              <a:rPr lang="en-US" sz="1600" dirty="0">
                <a:latin typeface="Arial" charset="0"/>
                <a:ea typeface="ＭＳ Ｐゴシック" charset="0"/>
                <a:cs typeface="ＭＳ Ｐゴシック" charset="0"/>
              </a:rPr>
              <a:t>For most exercising athletes, water is appropriate and sufficient for pre-hydration and rehydration. Water is quickly absorbed, well-tolerated, an excellent thirst quencher and cost-effective. </a:t>
            </a:r>
          </a:p>
          <a:p>
            <a:pPr marL="0" indent="0">
              <a:lnSpc>
                <a:spcPct val="50000"/>
              </a:lnSpc>
              <a:buFontTx/>
              <a:buNone/>
              <a:defRPr/>
            </a:pPr>
            <a:endParaRPr lang="en-US" sz="1600" dirty="0">
              <a:latin typeface="Arial" charset="0"/>
              <a:ea typeface="ＭＳ Ｐゴシック" charset="0"/>
              <a:cs typeface="ＭＳ Ｐゴシック" charset="0"/>
            </a:endParaRPr>
          </a:p>
          <a:p>
            <a:pPr marL="0" indent="0">
              <a:buFontTx/>
              <a:buNone/>
              <a:defRPr/>
            </a:pPr>
            <a:r>
              <a:rPr lang="en-US" sz="1600" dirty="0">
                <a:latin typeface="Arial" charset="0"/>
                <a:ea typeface="ＭＳ Ｐゴシック" charset="0"/>
                <a:cs typeface="ＭＳ Ｐゴシック" charset="0"/>
              </a:rPr>
              <a:t>Traditional sports drinks with an appropriate carbohydrate and sodium formulation may provide additional benefit in the following general situations: </a:t>
            </a:r>
          </a:p>
          <a:p>
            <a:pPr marL="685800" lvl="1">
              <a:buFont typeface="Arial"/>
              <a:buChar char="•"/>
              <a:defRPr/>
            </a:pPr>
            <a:r>
              <a:rPr lang="en-US" sz="1600" dirty="0">
                <a:latin typeface="Arial" charset="0"/>
                <a:ea typeface="ＭＳ Ｐゴシック" charset="0"/>
              </a:rPr>
              <a:t>Prolonged continuous or intermittent activity of greater than 45 minutes </a:t>
            </a:r>
          </a:p>
          <a:p>
            <a:pPr marL="685800" lvl="1">
              <a:buFont typeface="Arial"/>
              <a:buChar char="•"/>
              <a:defRPr/>
            </a:pPr>
            <a:r>
              <a:rPr lang="en-US" sz="1600" dirty="0">
                <a:latin typeface="Arial" charset="0"/>
                <a:ea typeface="ＭＳ Ｐゴシック" charset="0"/>
              </a:rPr>
              <a:t>Intense, continuous or repeated exertion </a:t>
            </a:r>
          </a:p>
          <a:p>
            <a:pPr marL="685800" lvl="1">
              <a:buFont typeface="Arial"/>
              <a:buChar char="•"/>
              <a:defRPr/>
            </a:pPr>
            <a:r>
              <a:rPr lang="en-US" sz="1600" dirty="0">
                <a:latin typeface="Arial" charset="0"/>
                <a:ea typeface="ＭＳ Ｐゴシック" charset="0"/>
              </a:rPr>
              <a:t>Warm-to-hot and humid conditions </a:t>
            </a:r>
          </a:p>
          <a:p>
            <a:pPr>
              <a:lnSpc>
                <a:spcPct val="50000"/>
              </a:lnSpc>
              <a:defRPr/>
            </a:pPr>
            <a:endParaRPr lang="en-US" sz="1600" dirty="0">
              <a:latin typeface="Arial" charset="0"/>
              <a:ea typeface="ＭＳ Ｐゴシック" charset="0"/>
              <a:cs typeface="ＭＳ Ｐゴシック" charset="0"/>
            </a:endParaRPr>
          </a:p>
          <a:p>
            <a:pPr marL="0" indent="0">
              <a:buFontTx/>
              <a:buNone/>
              <a:defRPr/>
            </a:pPr>
            <a:r>
              <a:rPr lang="en-US" sz="1600" dirty="0">
                <a:latin typeface="Arial" charset="0"/>
                <a:ea typeface="ＭＳ Ｐゴシック" charset="0"/>
                <a:cs typeface="ＭＳ Ｐゴシック" charset="0"/>
              </a:rPr>
              <a:t>Traditional sports drinks with an appropriate carbohydrate and sodium formulation may provide additional benefit for the following individual conditions: </a:t>
            </a:r>
          </a:p>
          <a:p>
            <a:pPr marL="685800" lvl="1">
              <a:buFont typeface="Arial"/>
              <a:buChar char="•"/>
              <a:defRPr/>
            </a:pPr>
            <a:r>
              <a:rPr lang="en-US" sz="1600" dirty="0">
                <a:latin typeface="Arial" charset="0"/>
                <a:ea typeface="ＭＳ Ｐゴシック" charset="0"/>
              </a:rPr>
              <a:t>Poor hydration prior to participation </a:t>
            </a:r>
          </a:p>
          <a:p>
            <a:pPr marL="685800" lvl="1">
              <a:buFont typeface="Arial"/>
              <a:buChar char="•"/>
              <a:defRPr/>
            </a:pPr>
            <a:r>
              <a:rPr lang="en-US" sz="1600" dirty="0">
                <a:latin typeface="Arial" charset="0"/>
                <a:ea typeface="ＭＳ Ｐゴシック" charset="0"/>
              </a:rPr>
              <a:t>A high sweat rate or “salty sweater” </a:t>
            </a:r>
          </a:p>
          <a:p>
            <a:pPr marL="685800" lvl="1">
              <a:buFont typeface="Arial"/>
              <a:buChar char="•"/>
              <a:defRPr/>
            </a:pPr>
            <a:r>
              <a:rPr lang="en-US" sz="1600" dirty="0">
                <a:latin typeface="Arial" charset="0"/>
                <a:ea typeface="ＭＳ Ｐゴシック" charset="0"/>
              </a:rPr>
              <a:t>Poor caloric intake prior to participation </a:t>
            </a:r>
          </a:p>
          <a:p>
            <a:pPr marL="685800" lvl="1">
              <a:buFont typeface="Arial"/>
              <a:buChar char="•"/>
              <a:defRPr/>
            </a:pPr>
            <a:r>
              <a:rPr lang="en-US" sz="1600" dirty="0">
                <a:latin typeface="Arial" charset="0"/>
                <a:ea typeface="ＭＳ Ｐゴシック" charset="0"/>
              </a:rPr>
              <a:t>Poor acclimatization to heat and humidity </a:t>
            </a:r>
          </a:p>
          <a:p>
            <a:pPr marL="0" indent="0">
              <a:lnSpc>
                <a:spcPct val="50000"/>
              </a:lnSpc>
              <a:buFontTx/>
              <a:buNone/>
              <a:defRPr/>
            </a:pPr>
            <a:endParaRPr lang="en-US" sz="1600" dirty="0">
              <a:latin typeface="Arial" charset="0"/>
              <a:ea typeface="ＭＳ Ｐゴシック" charset="0"/>
              <a:cs typeface="ＭＳ Ｐゴシック" charset="0"/>
            </a:endParaRPr>
          </a:p>
          <a:p>
            <a:pPr marL="0" indent="0">
              <a:buFontTx/>
              <a:buNone/>
              <a:defRPr/>
            </a:pPr>
            <a:r>
              <a:rPr lang="en-US" sz="1600" dirty="0">
                <a:latin typeface="Arial" charset="0"/>
                <a:ea typeface="ＭＳ Ｐゴシック" charset="0"/>
                <a:cs typeface="ＭＳ Ｐゴシック" charset="0"/>
              </a:rPr>
              <a:t>A 6 to 8% carbohydrate formulation is the maximum that should be utilized in a sports drink. Any greater concentration will slow stomach emptying and potentially cause the athlete to feel bloated. An appropriate sodium concentration (0.4–1.2 grams per liter) will help with fluid retention and distribution and decrease the risk of </a:t>
            </a:r>
            <a:r>
              <a:rPr lang="en-US" sz="1600" dirty="0" err="1">
                <a:latin typeface="Arial" charset="0"/>
                <a:ea typeface="ＭＳ Ｐゴシック" charset="0"/>
                <a:cs typeface="ＭＳ Ｐゴシック" charset="0"/>
              </a:rPr>
              <a:t>exertional</a:t>
            </a:r>
            <a:r>
              <a:rPr lang="en-US" sz="1600" dirty="0">
                <a:latin typeface="Arial" charset="0"/>
                <a:ea typeface="ＭＳ Ｐゴシック" charset="0"/>
                <a:cs typeface="ＭＳ Ｐゴシック" charset="0"/>
              </a:rPr>
              <a:t> muscle cramping.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0" y="0"/>
            <a:ext cx="7772400" cy="1143000"/>
          </a:xfrm>
        </p:spPr>
        <p:txBody>
          <a:bodyPr/>
          <a:lstStyle/>
          <a:p>
            <a:pPr eaLnBrk="1" hangingPunct="1"/>
            <a:r>
              <a:rPr lang="en-US" b="1">
                <a:latin typeface="Arial" charset="0"/>
                <a:ea typeface="ＭＳ Ｐゴシック" charset="0"/>
                <a:cs typeface="ＭＳ Ｐゴシック" charset="0"/>
              </a:rPr>
              <a:t>Asthma and Exercise</a:t>
            </a:r>
          </a:p>
        </p:txBody>
      </p:sp>
      <p:sp>
        <p:nvSpPr>
          <p:cNvPr id="57346" name="Rectangle 3"/>
          <p:cNvSpPr>
            <a:spLocks noGrp="1" noChangeArrowheads="1"/>
          </p:cNvSpPr>
          <p:nvPr>
            <p:ph type="body" idx="1"/>
          </p:nvPr>
        </p:nvSpPr>
        <p:spPr>
          <a:xfrm>
            <a:off x="0" y="990600"/>
            <a:ext cx="9144000" cy="5867400"/>
          </a:xfrm>
        </p:spPr>
        <p:txBody>
          <a:bodyPr/>
          <a:lstStyle/>
          <a:p>
            <a:pPr algn="ctr" eaLnBrk="1" hangingPunct="1">
              <a:lnSpc>
                <a:spcPct val="90000"/>
              </a:lnSpc>
              <a:buFontTx/>
              <a:buNone/>
            </a:pPr>
            <a:r>
              <a:rPr lang="en-US" sz="2000">
                <a:solidFill>
                  <a:srgbClr val="FF0000"/>
                </a:solidFill>
                <a:latin typeface="Arial" charset="0"/>
                <a:ea typeface="ＭＳ Ｐゴシック" charset="0"/>
                <a:cs typeface="ＭＳ Ｐゴシック" charset="0"/>
              </a:rPr>
              <a:t>Coaches, athletic trainers and other health care professionals should:</a:t>
            </a:r>
          </a:p>
          <a:p>
            <a:pPr eaLnBrk="1" hangingPunct="1">
              <a:lnSpc>
                <a:spcPct val="90000"/>
              </a:lnSpc>
              <a:buFontTx/>
              <a:buNone/>
            </a:pPr>
            <a:r>
              <a:rPr lang="en-US" sz="1800">
                <a:latin typeface="Arial" charset="0"/>
                <a:ea typeface="ＭＳ Ｐゴシック" charset="0"/>
                <a:cs typeface="ＭＳ Ｐゴシック" charset="0"/>
              </a:rPr>
              <a:t>• Be aware of the major signs and symptoms of asthma, such as coughing, wheezing tightness in the chest, shortness of breath and breathing difficulty at night, upon awakening in the morning or when exposed to certain allergens or irritants.</a:t>
            </a:r>
          </a:p>
          <a:p>
            <a:pPr eaLnBrk="1" hangingPunct="1">
              <a:lnSpc>
                <a:spcPct val="90000"/>
              </a:lnSpc>
              <a:buFontTx/>
              <a:buNone/>
            </a:pPr>
            <a:endParaRPr lang="en-US" sz="1800">
              <a:latin typeface="Arial" charset="0"/>
              <a:ea typeface="ＭＳ Ｐゴシック" charset="0"/>
              <a:cs typeface="ＭＳ Ｐゴシック" charset="0"/>
            </a:endParaRPr>
          </a:p>
          <a:p>
            <a:pPr eaLnBrk="1" hangingPunct="1">
              <a:lnSpc>
                <a:spcPct val="90000"/>
              </a:lnSpc>
              <a:buFontTx/>
              <a:buNone/>
            </a:pPr>
            <a:r>
              <a:rPr lang="en-US" sz="1800">
                <a:latin typeface="Arial" charset="0"/>
                <a:ea typeface="ＭＳ Ｐゴシック" charset="0"/>
                <a:cs typeface="ＭＳ Ｐゴシック" charset="0"/>
              </a:rPr>
              <a:t>• Devise an asthma action plan for managing and referring athletes who may experience significant or life threatening attacks, or breathing difficulties.</a:t>
            </a:r>
          </a:p>
          <a:p>
            <a:pPr eaLnBrk="1" hangingPunct="1">
              <a:lnSpc>
                <a:spcPct val="90000"/>
              </a:lnSpc>
              <a:buFontTx/>
              <a:buNone/>
            </a:pPr>
            <a:endParaRPr lang="en-US" sz="1800">
              <a:latin typeface="Arial" charset="0"/>
              <a:ea typeface="ＭＳ Ｐゴシック" charset="0"/>
              <a:cs typeface="ＭＳ Ｐゴシック" charset="0"/>
            </a:endParaRPr>
          </a:p>
          <a:p>
            <a:pPr eaLnBrk="1" hangingPunct="1">
              <a:lnSpc>
                <a:spcPct val="90000"/>
              </a:lnSpc>
              <a:buFontTx/>
              <a:buNone/>
            </a:pPr>
            <a:r>
              <a:rPr lang="en-US" sz="1800">
                <a:latin typeface="Arial" charset="0"/>
                <a:ea typeface="ＭＳ Ｐゴシック" charset="0"/>
                <a:cs typeface="ＭＳ Ｐゴシック" charset="0"/>
              </a:rPr>
              <a:t>• Have pulmonary function measuring devices, such as peak expiratory flow meters (PFMs), at all athletic venues, and be familiar with how to use them.</a:t>
            </a:r>
          </a:p>
          <a:p>
            <a:pPr eaLnBrk="1" hangingPunct="1">
              <a:lnSpc>
                <a:spcPct val="90000"/>
              </a:lnSpc>
              <a:buFontTx/>
              <a:buNone/>
            </a:pPr>
            <a:endParaRPr lang="en-US" sz="1800">
              <a:latin typeface="Arial" charset="0"/>
              <a:ea typeface="ＭＳ Ｐゴシック" charset="0"/>
              <a:cs typeface="ＭＳ Ｐゴシック" charset="0"/>
            </a:endParaRPr>
          </a:p>
          <a:p>
            <a:pPr eaLnBrk="1" hangingPunct="1">
              <a:lnSpc>
                <a:spcPct val="90000"/>
              </a:lnSpc>
              <a:buFontTx/>
              <a:buNone/>
            </a:pPr>
            <a:r>
              <a:rPr lang="en-US" sz="1800">
                <a:latin typeface="Arial" charset="0"/>
                <a:ea typeface="ＭＳ Ｐゴシック" charset="0"/>
                <a:cs typeface="ＭＳ Ｐゴシック" charset="0"/>
              </a:rPr>
              <a:t>• Encourage well-controlled asthmatics to engage in exercise to strengthen muscles, improve respiratory health and enhance endurance and overall well being.</a:t>
            </a:r>
          </a:p>
          <a:p>
            <a:pPr eaLnBrk="1" hangingPunct="1">
              <a:lnSpc>
                <a:spcPct val="90000"/>
              </a:lnSpc>
              <a:buFontTx/>
              <a:buNone/>
            </a:pPr>
            <a:endParaRPr lang="en-US" sz="1800">
              <a:latin typeface="Arial" charset="0"/>
              <a:ea typeface="ＭＳ Ｐゴシック" charset="0"/>
              <a:cs typeface="ＭＳ Ｐゴシック" charset="0"/>
            </a:endParaRPr>
          </a:p>
          <a:p>
            <a:pPr eaLnBrk="1" hangingPunct="1">
              <a:lnSpc>
                <a:spcPct val="90000"/>
              </a:lnSpc>
              <a:buFontTx/>
              <a:buNone/>
            </a:pPr>
            <a:r>
              <a:rPr lang="en-US" sz="1800">
                <a:latin typeface="Arial" charset="0"/>
                <a:ea typeface="ＭＳ Ｐゴシック" charset="0"/>
                <a:cs typeface="ＭＳ Ｐゴシック" charset="0"/>
              </a:rPr>
              <a:t>• Refer athletes with atypical symptoms; symptoms that occur despite proper therapy; or other complications that can exacerbate asthma (e.g. sinusitis, nasal polyps, severe rhinitis, gastroesophageal reflux disease [GERD] or vocal cord dysfunction), to a physician with expertise in asthma. They include allergists, ear, nose and throat physicians, cardiologists and pulmonologists trained in providing care for athletes.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only-cpr-poster-1-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7099"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762000" y="0"/>
            <a:ext cx="7772400" cy="1143000"/>
          </a:xfrm>
        </p:spPr>
        <p:txBody>
          <a:bodyPr/>
          <a:lstStyle/>
          <a:p>
            <a:pPr eaLnBrk="1" hangingPunct="1"/>
            <a:r>
              <a:rPr lang="en-US" b="1">
                <a:latin typeface="Arial" charset="0"/>
                <a:ea typeface="ＭＳ Ｐゴシック" charset="0"/>
                <a:cs typeface="ＭＳ Ｐゴシック" charset="0"/>
              </a:rPr>
              <a:t>Asthma and Exercise, Cont.</a:t>
            </a:r>
          </a:p>
        </p:txBody>
      </p:sp>
      <p:sp>
        <p:nvSpPr>
          <p:cNvPr id="59394" name="Rectangle 3"/>
          <p:cNvSpPr>
            <a:spLocks noGrp="1" noChangeArrowheads="1"/>
          </p:cNvSpPr>
          <p:nvPr>
            <p:ph type="body" idx="1"/>
          </p:nvPr>
        </p:nvSpPr>
        <p:spPr>
          <a:xfrm>
            <a:off x="0" y="990600"/>
            <a:ext cx="9144000" cy="5715000"/>
          </a:xfrm>
        </p:spPr>
        <p:txBody>
          <a:bodyPr/>
          <a:lstStyle/>
          <a:p>
            <a:pPr eaLnBrk="1" hangingPunct="1">
              <a:lnSpc>
                <a:spcPct val="90000"/>
              </a:lnSpc>
              <a:buFontTx/>
              <a:buNone/>
            </a:pPr>
            <a:r>
              <a:rPr lang="en-US" sz="2000">
                <a:latin typeface="Arial" charset="0"/>
                <a:ea typeface="ＭＳ Ｐゴシック" charset="0"/>
                <a:cs typeface="ＭＳ Ｐゴシック" charset="0"/>
              </a:rPr>
              <a:t>    * Consider providing alternative practice sites for athletes with asthma. Indoor practice facilities that offer good ventilation and air conditioning should be taken into account for at least part of the practice.</a:t>
            </a:r>
          </a:p>
          <a:p>
            <a:pPr eaLnBrk="1" hangingPunct="1">
              <a:lnSpc>
                <a:spcPct val="90000"/>
              </a:lnSpc>
              <a:buFontTx/>
              <a:buNone/>
            </a:pPr>
            <a:endParaRPr lang="en-US" sz="2000">
              <a:latin typeface="Arial" charset="0"/>
              <a:ea typeface="ＭＳ Ｐゴシック" charset="0"/>
              <a:cs typeface="ＭＳ Ｐゴシック" charset="0"/>
            </a:endParaRPr>
          </a:p>
          <a:p>
            <a:pPr eaLnBrk="1" hangingPunct="1">
              <a:lnSpc>
                <a:spcPct val="90000"/>
              </a:lnSpc>
              <a:buFontTx/>
              <a:buNone/>
            </a:pPr>
            <a:r>
              <a:rPr lang="en-US" sz="2000">
                <a:latin typeface="Arial" charset="0"/>
                <a:ea typeface="ＭＳ Ｐゴシック" charset="0"/>
                <a:cs typeface="ＭＳ Ｐゴシック" charset="0"/>
              </a:rPr>
              <a:t>    * Encourage players with asthma to have follow-up examinations at regular intervals with their primary care physician or specialist. These evaluations should be scheduled at least every six to 12 months.</a:t>
            </a:r>
          </a:p>
          <a:p>
            <a:pPr eaLnBrk="1" hangingPunct="1">
              <a:lnSpc>
                <a:spcPct val="90000"/>
              </a:lnSpc>
              <a:buFontTx/>
              <a:buNone/>
            </a:pPr>
            <a:endParaRPr lang="en-US" sz="2000">
              <a:latin typeface="Arial" charset="0"/>
              <a:ea typeface="ＭＳ Ｐゴシック" charset="0"/>
              <a:cs typeface="ＭＳ Ｐゴシック" charset="0"/>
            </a:endParaRPr>
          </a:p>
          <a:p>
            <a:pPr eaLnBrk="1" hangingPunct="1">
              <a:lnSpc>
                <a:spcPct val="90000"/>
              </a:lnSpc>
              <a:buFontTx/>
              <a:buNone/>
            </a:pPr>
            <a:r>
              <a:rPr lang="en-US" sz="2000">
                <a:latin typeface="Arial" charset="0"/>
                <a:ea typeface="ＭＳ Ｐゴシック" charset="0"/>
                <a:cs typeface="ＭＳ Ｐゴシック" charset="0"/>
              </a:rPr>
              <a:t>    * Identify athletes with past allergic reactions or intolerance to aspirin or non-steroidal anti-inflammatory drugs (NSAIDs), and provide them with alternative medicines, such as acetaminophen.</a:t>
            </a:r>
          </a:p>
          <a:p>
            <a:pPr eaLnBrk="1" hangingPunct="1">
              <a:lnSpc>
                <a:spcPct val="90000"/>
              </a:lnSpc>
              <a:buFontTx/>
              <a:buNone/>
            </a:pPr>
            <a:endParaRPr lang="en-US" sz="2000">
              <a:latin typeface="Arial" charset="0"/>
              <a:ea typeface="ＭＳ Ｐゴシック" charset="0"/>
              <a:cs typeface="ＭＳ Ｐゴシック" charset="0"/>
            </a:endParaRPr>
          </a:p>
          <a:p>
            <a:pPr eaLnBrk="1" hangingPunct="1">
              <a:lnSpc>
                <a:spcPct val="90000"/>
              </a:lnSpc>
              <a:buFontTx/>
              <a:buNone/>
            </a:pPr>
            <a:r>
              <a:rPr lang="en-US" sz="2000">
                <a:latin typeface="Arial" charset="0"/>
                <a:ea typeface="ＭＳ Ｐゴシック" charset="0"/>
                <a:cs typeface="ＭＳ Ｐゴシック" charset="0"/>
              </a:rPr>
              <a:t>    * Be aware of websites that provide general information on asthma and exercise induced asthma. These sites include: the American Academy of Allergy, Asthma and Immunology – www.aaaai.org; the American Thoracic Society – www.thoracic.org; the Asthma and Allergy Foundation of America – www.aafa.org; and the American College of Allergy, Asthma &amp; Immunology – www.acaai.org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Section 4</a:t>
            </a:r>
          </a:p>
        </p:txBody>
      </p:sp>
      <p:sp>
        <p:nvSpPr>
          <p:cNvPr id="61442" name="Rectangle 3"/>
          <p:cNvSpPr>
            <a:spLocks noGrp="1" noChangeArrowheads="1"/>
          </p:cNvSpPr>
          <p:nvPr>
            <p:ph type="body" idx="1"/>
          </p:nvPr>
        </p:nvSpPr>
        <p:spPr/>
        <p:txBody>
          <a:bodyPr/>
          <a:lstStyle/>
          <a:p>
            <a:pPr algn="ctr" eaLnBrk="1" hangingPunct="1">
              <a:buFontTx/>
              <a:buNone/>
            </a:pPr>
            <a:r>
              <a:rPr lang="en-US">
                <a:latin typeface="Arial" charset="0"/>
                <a:ea typeface="ＭＳ Ｐゴシック" charset="0"/>
                <a:cs typeface="ＭＳ Ｐゴシック" charset="0"/>
              </a:rPr>
              <a:t>Anabolic Steroids and </a:t>
            </a:r>
          </a:p>
          <a:p>
            <a:pPr algn="ctr" eaLnBrk="1" hangingPunct="1">
              <a:buFontTx/>
              <a:buNone/>
            </a:pPr>
            <a:r>
              <a:rPr lang="en-US">
                <a:latin typeface="Arial" charset="0"/>
                <a:ea typeface="ＭＳ Ｐゴシック" charset="0"/>
                <a:cs typeface="ＭＳ Ｐゴシック" charset="0"/>
              </a:rPr>
              <a:t>Nutritional Supplements</a:t>
            </a:r>
          </a:p>
        </p:txBody>
      </p:sp>
      <p:pic>
        <p:nvPicPr>
          <p:cNvPr id="61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33400"/>
            <a:ext cx="2081213"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240665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562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86200"/>
            <a:ext cx="3454400"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0"/>
            <a:ext cx="7772400" cy="1143000"/>
          </a:xfrm>
        </p:spPr>
        <p:txBody>
          <a:bodyPr/>
          <a:lstStyle/>
          <a:p>
            <a:pPr eaLnBrk="1" hangingPunct="1"/>
            <a:r>
              <a:rPr lang="en-US" sz="3200" b="1">
                <a:solidFill>
                  <a:srgbClr val="221E1F"/>
                </a:solidFill>
                <a:latin typeface="Arial" charset="0"/>
                <a:ea typeface="ＭＳ Ｐゴシック" charset="0"/>
                <a:cs typeface="ＭＳ Ｐゴシック" charset="0"/>
              </a:rPr>
              <a:t>Illegal Steroid Use and Random Anabolic Steroid Testing</a:t>
            </a:r>
            <a:endParaRPr lang="en-US" b="1">
              <a:solidFill>
                <a:srgbClr val="221E1F"/>
              </a:solidFill>
              <a:latin typeface="Arial" charset="0"/>
              <a:ea typeface="ＭＳ Ｐゴシック" charset="0"/>
              <a:cs typeface="ＭＳ Ｐゴシック" charset="0"/>
            </a:endParaRPr>
          </a:p>
        </p:txBody>
      </p:sp>
      <p:sp>
        <p:nvSpPr>
          <p:cNvPr id="62466"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sz="2000">
                <a:solidFill>
                  <a:srgbClr val="221E1F"/>
                </a:solidFill>
                <a:latin typeface="Arial" charset="0"/>
                <a:ea typeface="ＭＳ Ｐゴシック" charset="0"/>
                <a:cs typeface="ＭＳ Ｐゴシック" charset="0"/>
              </a:rPr>
              <a:t> Texas state law prohibits possessing, dispensing, delivering or administering a steroid in a manner not allowed by state law. </a:t>
            </a:r>
          </a:p>
          <a:p>
            <a:pPr eaLnBrk="1" hangingPunct="1">
              <a:lnSpc>
                <a:spcPct val="20000"/>
              </a:lnSpc>
              <a:buFontTx/>
              <a:buNone/>
            </a:pPr>
            <a:endParaRPr lang="en-US" sz="2000">
              <a:solidFill>
                <a:srgbClr val="221E1F"/>
              </a:solidFill>
              <a:latin typeface="Arial" charset="0"/>
              <a:ea typeface="ＭＳ Ｐゴシック" charset="0"/>
              <a:cs typeface="ＭＳ Ｐゴシック" charset="0"/>
            </a:endParaRPr>
          </a:p>
          <a:p>
            <a:pPr eaLnBrk="1" hangingPunct="1">
              <a:lnSpc>
                <a:spcPct val="90000"/>
              </a:lnSpc>
            </a:pPr>
            <a:r>
              <a:rPr lang="en-US" sz="2000">
                <a:solidFill>
                  <a:srgbClr val="221E1F"/>
                </a:solidFill>
                <a:latin typeface="Arial" charset="0"/>
                <a:ea typeface="ＭＳ Ｐゴシック" charset="0"/>
                <a:cs typeface="ＭＳ Ｐゴシック" charset="0"/>
              </a:rPr>
              <a:t> Texas state law also provides that bodybuilding, muscle enhancement or the increase in muscle bulk or strength through the use of a steroid by a person who is in good health is not a valid medical purpose. </a:t>
            </a:r>
          </a:p>
          <a:p>
            <a:pPr eaLnBrk="1" hangingPunct="1">
              <a:lnSpc>
                <a:spcPct val="20000"/>
              </a:lnSpc>
            </a:pPr>
            <a:endParaRPr lang="en-US" sz="2000">
              <a:solidFill>
                <a:srgbClr val="221E1F"/>
              </a:solidFill>
              <a:latin typeface="Arial" charset="0"/>
              <a:ea typeface="ＭＳ Ｐゴシック" charset="0"/>
              <a:cs typeface="ＭＳ Ｐゴシック" charset="0"/>
            </a:endParaRPr>
          </a:p>
          <a:p>
            <a:pPr eaLnBrk="1" hangingPunct="1">
              <a:lnSpc>
                <a:spcPct val="90000"/>
              </a:lnSpc>
            </a:pPr>
            <a:r>
              <a:rPr lang="en-US" sz="2000">
                <a:solidFill>
                  <a:srgbClr val="221E1F"/>
                </a:solidFill>
                <a:latin typeface="Arial" charset="0"/>
                <a:ea typeface="ＭＳ Ｐゴシック" charset="0"/>
                <a:cs typeface="ＭＳ Ｐゴシック" charset="0"/>
              </a:rPr>
              <a:t> Texas state law requires that only a medical doctor may prescribe a steroid for a person.</a:t>
            </a:r>
          </a:p>
          <a:p>
            <a:pPr eaLnBrk="1" hangingPunct="1">
              <a:lnSpc>
                <a:spcPct val="20000"/>
              </a:lnSpc>
            </a:pPr>
            <a:endParaRPr lang="en-US" sz="2000">
              <a:solidFill>
                <a:srgbClr val="221E1F"/>
              </a:solidFill>
              <a:latin typeface="Arial" charset="0"/>
              <a:ea typeface="ＭＳ Ｐゴシック" charset="0"/>
              <a:cs typeface="ＭＳ Ｐゴシック" charset="0"/>
            </a:endParaRPr>
          </a:p>
          <a:p>
            <a:pPr eaLnBrk="1" hangingPunct="1">
              <a:lnSpc>
                <a:spcPct val="90000"/>
              </a:lnSpc>
            </a:pPr>
            <a:r>
              <a:rPr lang="en-US" sz="2000">
                <a:solidFill>
                  <a:srgbClr val="221E1F"/>
                </a:solidFill>
                <a:latin typeface="Arial" charset="0"/>
                <a:ea typeface="ＭＳ Ｐゴシック" charset="0"/>
                <a:cs typeface="ＭＳ Ｐゴシック" charset="0"/>
              </a:rPr>
              <a:t> Any violation of state law concerning steroids is a criminal offense punishable by confinement in jail or imprisonment in the Texas Department of Criminal Justice. </a:t>
            </a:r>
          </a:p>
          <a:p>
            <a:pPr eaLnBrk="1" hangingPunct="1">
              <a:lnSpc>
                <a:spcPct val="20000"/>
              </a:lnSpc>
            </a:pPr>
            <a:endParaRPr lang="en-US" sz="2000">
              <a:solidFill>
                <a:srgbClr val="221E1F"/>
              </a:solidFill>
              <a:latin typeface="Arial" charset="0"/>
              <a:ea typeface="ＭＳ Ｐゴシック" charset="0"/>
              <a:cs typeface="ＭＳ Ｐゴシック" charset="0"/>
            </a:endParaRPr>
          </a:p>
          <a:p>
            <a:pPr eaLnBrk="1" hangingPunct="1">
              <a:lnSpc>
                <a:spcPct val="90000"/>
              </a:lnSpc>
            </a:pPr>
            <a:r>
              <a:rPr lang="en-US" sz="2000">
                <a:solidFill>
                  <a:srgbClr val="221E1F"/>
                </a:solidFill>
                <a:latin typeface="Arial" charset="0"/>
                <a:ea typeface="ＭＳ Ｐゴシック" charset="0"/>
                <a:cs typeface="ＭＳ Ｐゴシック" charset="0"/>
              </a:rPr>
              <a:t> As a prerequisite to participation in UIL athletic activities, student-athletes must agree that they will not use anabolic steroids as defined in the UIL Anabolic Steroid Testing Program Protocol and that they understand that they may be asked to submit to testing for the presence of anabolic steroids in their body. Additionally, as a prerequisite to participation in UIL athletic activities, student-athletes must agree to submit to such testing and analysis by a certified laboratory if selected. </a:t>
            </a:r>
            <a:endParaRPr lang="en-US" sz="200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09600" y="0"/>
            <a:ext cx="7772400" cy="1143000"/>
          </a:xfrm>
        </p:spPr>
        <p:txBody>
          <a:bodyPr/>
          <a:lstStyle/>
          <a:p>
            <a:pPr eaLnBrk="1" hangingPunct="1"/>
            <a:r>
              <a:rPr lang="en-US" sz="3200" b="1">
                <a:solidFill>
                  <a:srgbClr val="221E1F"/>
                </a:solidFill>
                <a:latin typeface="Arial" charset="0"/>
                <a:ea typeface="ＭＳ Ｐゴシック" charset="0"/>
                <a:cs typeface="ＭＳ Ｐゴシック" charset="0"/>
              </a:rPr>
              <a:t>Illegal Steroid Use and Random Anabolic Steroid Testing, Cont.</a:t>
            </a:r>
            <a:endParaRPr lang="en-US" b="1">
              <a:solidFill>
                <a:srgbClr val="221E1F"/>
              </a:solidFill>
              <a:latin typeface="Arial" charset="0"/>
              <a:ea typeface="ＭＳ Ｐゴシック" charset="0"/>
              <a:cs typeface="ＭＳ Ｐゴシック" charset="0"/>
            </a:endParaRPr>
          </a:p>
        </p:txBody>
      </p:sp>
      <p:sp>
        <p:nvSpPr>
          <p:cNvPr id="64514"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sz="2400">
                <a:solidFill>
                  <a:srgbClr val="000000"/>
                </a:solidFill>
                <a:latin typeface="Arial" charset="0"/>
                <a:ea typeface="ＭＳ Ｐゴシック" charset="0"/>
                <a:cs typeface="ＭＳ Ｐゴシック" charset="0"/>
              </a:rPr>
              <a:t>Also, as a prerequisite to participation by a student in UIL athletic activities, their parent or guardian must certify that </a:t>
            </a:r>
            <a:r>
              <a:rPr lang="en-US" sz="2400">
                <a:solidFill>
                  <a:srgbClr val="221E1F"/>
                </a:solidFill>
                <a:latin typeface="Arial" charset="0"/>
                <a:ea typeface="ＭＳ Ｐゴシック" charset="0"/>
                <a:cs typeface="ＭＳ Ｐゴシック" charset="0"/>
              </a:rPr>
              <a:t>they understand that their student must refrain from anabolic steroid use and that the student may be asked to submit to testing for the presence of anabolic steroids in his/her body. The parent or guardian also must agree to submit their child to such testing and analysis by a certified laboratory if selected. </a:t>
            </a:r>
          </a:p>
          <a:p>
            <a:pPr eaLnBrk="1" hangingPunct="1">
              <a:lnSpc>
                <a:spcPct val="90000"/>
              </a:lnSpc>
            </a:pPr>
            <a:endParaRPr lang="en-US" sz="2400">
              <a:solidFill>
                <a:srgbClr val="000000"/>
              </a:solidFill>
              <a:latin typeface="Arial" charset="0"/>
              <a:ea typeface="ＭＳ Ｐゴシック" charset="0"/>
              <a:cs typeface="ＭＳ Ｐゴシック" charset="0"/>
            </a:endParaRPr>
          </a:p>
          <a:p>
            <a:pPr eaLnBrk="1" hangingPunct="1">
              <a:lnSpc>
                <a:spcPct val="90000"/>
              </a:lnSpc>
            </a:pPr>
            <a:r>
              <a:rPr lang="en-US" sz="2400">
                <a:solidFill>
                  <a:srgbClr val="000000"/>
                </a:solidFill>
                <a:latin typeface="Arial" charset="0"/>
                <a:ea typeface="ＭＳ Ｐゴシック" charset="0"/>
                <a:cs typeface="ＭＳ Ｐゴシック" charset="0"/>
              </a:rPr>
              <a:t>The results of the steroid testing will only be provided to certain individuals in the student</a:t>
            </a:r>
            <a:r>
              <a:rPr lang="ja-JP" altLang="en-US" sz="2400">
                <a:solidFill>
                  <a:srgbClr val="000000"/>
                </a:solidFill>
                <a:latin typeface="Arial" charset="0"/>
                <a:ea typeface="ＭＳ Ｐゴシック" charset="0"/>
                <a:cs typeface="ＭＳ Ｐゴシック" charset="0"/>
              </a:rPr>
              <a:t>’</a:t>
            </a:r>
            <a:r>
              <a:rPr lang="en-US" altLang="ja-JP" sz="2400">
                <a:solidFill>
                  <a:srgbClr val="000000"/>
                </a:solidFill>
                <a:latin typeface="Arial" charset="0"/>
                <a:ea typeface="ＭＳ Ｐゴシック" charset="0"/>
                <a:cs typeface="ＭＳ Ｐゴシック" charset="0"/>
              </a:rPr>
              <a:t>s high school as specified </a:t>
            </a:r>
            <a:r>
              <a:rPr lang="en-US" altLang="ja-JP" sz="2400">
                <a:solidFill>
                  <a:srgbClr val="221E1F"/>
                </a:solidFill>
                <a:latin typeface="Arial" charset="0"/>
                <a:ea typeface="ＭＳ Ｐゴシック" charset="0"/>
                <a:cs typeface="ＭＳ Ｐゴシック" charset="0"/>
              </a:rPr>
              <a:t>in the UIL Anabolic Steroid Testing Program Protocol which is available on the UIL website at www.uiltexas.org. Additionally, results of steroid testing will be held confidential to the extent required by law.</a:t>
            </a:r>
            <a:endParaRPr lang="en-US" altLang="ja-JP" sz="2400">
              <a:latin typeface="Arial" charset="0"/>
              <a:ea typeface="ＭＳ Ｐゴシック" charset="0"/>
              <a:cs typeface="ＭＳ Ｐゴシック" charset="0"/>
            </a:endParaRPr>
          </a:p>
          <a:p>
            <a:pPr eaLnBrk="1" hangingPunct="1">
              <a:lnSpc>
                <a:spcPct val="90000"/>
              </a:lnSpc>
            </a:pPr>
            <a:endParaRPr lang="en-US" sz="240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0"/>
            <a:ext cx="7772400" cy="990600"/>
          </a:xfrm>
        </p:spPr>
        <p:txBody>
          <a:bodyPr/>
          <a:lstStyle/>
          <a:p>
            <a:pPr eaLnBrk="1" hangingPunct="1"/>
            <a:r>
              <a:rPr lang="en-US" sz="3200" b="1">
                <a:solidFill>
                  <a:srgbClr val="221E1F"/>
                </a:solidFill>
                <a:latin typeface="Arial" charset="0"/>
                <a:ea typeface="ＭＳ Ｐゴシック" charset="0"/>
                <a:cs typeface="ＭＳ Ｐゴシック" charset="0"/>
              </a:rPr>
              <a:t>Health Consequences Associated with Anabolic Steroid Abuse </a:t>
            </a:r>
            <a:endParaRPr lang="en-US" b="1">
              <a:solidFill>
                <a:srgbClr val="221E1F"/>
              </a:solidFill>
              <a:latin typeface="Arial" charset="0"/>
              <a:ea typeface="ＭＳ Ｐゴシック" charset="0"/>
              <a:cs typeface="ＭＳ Ｐゴシック" charset="0"/>
            </a:endParaRPr>
          </a:p>
        </p:txBody>
      </p:sp>
      <p:sp>
        <p:nvSpPr>
          <p:cNvPr id="66562" name="Rectangle 3"/>
          <p:cNvSpPr>
            <a:spLocks noGrp="1" noChangeArrowheads="1"/>
          </p:cNvSpPr>
          <p:nvPr>
            <p:ph type="body" idx="1"/>
          </p:nvPr>
        </p:nvSpPr>
        <p:spPr>
          <a:xfrm>
            <a:off x="0" y="1143000"/>
            <a:ext cx="9144000" cy="5715000"/>
          </a:xfrm>
        </p:spPr>
        <p:txBody>
          <a:bodyPr/>
          <a:lstStyle/>
          <a:p>
            <a:pPr marL="0" indent="0" algn="just" eaLnBrk="1" hangingPunct="1">
              <a:buFontTx/>
              <a:buNone/>
            </a:pPr>
            <a:r>
              <a:rPr lang="en-US" sz="1600">
                <a:solidFill>
                  <a:srgbClr val="221E1F"/>
                </a:solidFill>
                <a:latin typeface="Arial" charset="0"/>
                <a:ea typeface="ＭＳ Ｐゴシック" charset="0"/>
                <a:cs typeface="ＭＳ Ｐゴシック" charset="0"/>
              </a:rPr>
              <a:t>• </a:t>
            </a:r>
            <a:r>
              <a:rPr lang="en-US" sz="1600" b="1">
                <a:solidFill>
                  <a:srgbClr val="221E1F"/>
                </a:solidFill>
                <a:latin typeface="Arial" charset="0"/>
                <a:ea typeface="ＭＳ Ｐゴシック" charset="0"/>
                <a:cs typeface="ＭＳ Ｐゴシック" charset="0"/>
              </a:rPr>
              <a:t>Boys and Men </a:t>
            </a:r>
            <a:r>
              <a:rPr lang="en-US" sz="1600">
                <a:solidFill>
                  <a:srgbClr val="221E1F"/>
                </a:solidFill>
                <a:latin typeface="Arial" charset="0"/>
                <a:ea typeface="ＭＳ Ｐゴシック" charset="0"/>
                <a:cs typeface="ＭＳ Ｐゴシック" charset="0"/>
              </a:rPr>
              <a:t>- reduced sperm production, shrinking of the testicles, impotence, difficulty or pain in urinating, baldness, and irreversible breast enlargement (gynecomastia).</a:t>
            </a:r>
          </a:p>
          <a:p>
            <a:pPr marL="0" indent="0" algn="just" eaLnBrk="1" hangingPunct="1">
              <a:buFontTx/>
              <a:buNone/>
            </a:pPr>
            <a:endParaRPr lang="en-US" sz="1600">
              <a:solidFill>
                <a:srgbClr val="221E1F"/>
              </a:solidFill>
              <a:latin typeface="Arial" charset="0"/>
              <a:ea typeface="ＭＳ Ｐゴシック" charset="0"/>
              <a:cs typeface="ＭＳ Ｐゴシック" charset="0"/>
            </a:endParaRPr>
          </a:p>
          <a:p>
            <a:pPr marL="0" indent="0" algn="just" eaLnBrk="1" hangingPunct="1">
              <a:buFontTx/>
              <a:buNone/>
            </a:pPr>
            <a:r>
              <a:rPr lang="en-US" sz="1600">
                <a:solidFill>
                  <a:srgbClr val="221E1F"/>
                </a:solidFill>
                <a:latin typeface="Arial" charset="0"/>
                <a:ea typeface="ＭＳ Ｐゴシック" charset="0"/>
                <a:cs typeface="ＭＳ Ｐゴシック" charset="0"/>
              </a:rPr>
              <a:t>• </a:t>
            </a:r>
            <a:r>
              <a:rPr lang="en-US" sz="1600" b="1">
                <a:solidFill>
                  <a:srgbClr val="221E1F"/>
                </a:solidFill>
                <a:latin typeface="Arial" charset="0"/>
                <a:ea typeface="ＭＳ Ｐゴシック" charset="0"/>
                <a:cs typeface="ＭＳ Ｐゴシック" charset="0"/>
              </a:rPr>
              <a:t>Girls and Women </a:t>
            </a:r>
            <a:r>
              <a:rPr lang="en-US" sz="1600">
                <a:solidFill>
                  <a:srgbClr val="221E1F"/>
                </a:solidFill>
                <a:latin typeface="Arial" charset="0"/>
                <a:ea typeface="ＭＳ Ｐゴシック" charset="0"/>
                <a:cs typeface="ＭＳ Ｐゴシック" charset="0"/>
              </a:rPr>
              <a:t>- development of more masculine characteristics, such as decreased body fat and breast size, deepening of the voice, excessive growth of body hair, and loss of scalp hair.</a:t>
            </a:r>
          </a:p>
          <a:p>
            <a:pPr marL="0" indent="0" algn="just" eaLnBrk="1" hangingPunct="1">
              <a:buFontTx/>
              <a:buNone/>
            </a:pPr>
            <a:endParaRPr lang="en-US" sz="1600">
              <a:solidFill>
                <a:srgbClr val="221E1F"/>
              </a:solidFill>
              <a:latin typeface="Arial" charset="0"/>
              <a:ea typeface="ＭＳ Ｐゴシック" charset="0"/>
              <a:cs typeface="ＭＳ Ｐゴシック" charset="0"/>
            </a:endParaRPr>
          </a:p>
          <a:p>
            <a:pPr marL="0" indent="0" algn="just" eaLnBrk="1" hangingPunct="1">
              <a:buFontTx/>
              <a:buNone/>
            </a:pPr>
            <a:r>
              <a:rPr lang="en-US" sz="1600">
                <a:solidFill>
                  <a:srgbClr val="221E1F"/>
                </a:solidFill>
                <a:latin typeface="Arial" charset="0"/>
                <a:ea typeface="ＭＳ Ｐゴシック" charset="0"/>
                <a:cs typeface="ＭＳ Ｐゴシック" charset="0"/>
              </a:rPr>
              <a:t>• </a:t>
            </a:r>
            <a:r>
              <a:rPr lang="en-US" sz="1600" b="1">
                <a:solidFill>
                  <a:srgbClr val="221E1F"/>
                </a:solidFill>
                <a:latin typeface="Arial" charset="0"/>
                <a:ea typeface="ＭＳ Ｐゴシック" charset="0"/>
                <a:cs typeface="ＭＳ Ｐゴシック" charset="0"/>
              </a:rPr>
              <a:t>Adolescents of both sexes</a:t>
            </a:r>
            <a:r>
              <a:rPr lang="en-US" sz="1600">
                <a:solidFill>
                  <a:srgbClr val="221E1F"/>
                </a:solidFill>
                <a:latin typeface="Arial" charset="0"/>
                <a:ea typeface="ＭＳ Ｐゴシック" charset="0"/>
                <a:cs typeface="ＭＳ Ｐゴシック" charset="0"/>
              </a:rPr>
              <a:t> - premature termination of the adolescent growth spurt, so that for the rest of their lives, abusers remain shorter than they would have been without the drugs.</a:t>
            </a:r>
          </a:p>
          <a:p>
            <a:pPr marL="0" indent="0" algn="just" eaLnBrk="1" hangingPunct="1">
              <a:buFontTx/>
              <a:buNone/>
            </a:pPr>
            <a:endParaRPr lang="en-US" sz="1600">
              <a:solidFill>
                <a:srgbClr val="221E1F"/>
              </a:solidFill>
              <a:latin typeface="Arial" charset="0"/>
              <a:ea typeface="ＭＳ Ｐゴシック" charset="0"/>
              <a:cs typeface="ＭＳ Ｐゴシック" charset="0"/>
            </a:endParaRPr>
          </a:p>
          <a:p>
            <a:pPr marL="0" indent="0" algn="just" eaLnBrk="1" hangingPunct="1">
              <a:buFontTx/>
              <a:buNone/>
            </a:pPr>
            <a:r>
              <a:rPr lang="en-US" sz="1600">
                <a:solidFill>
                  <a:srgbClr val="221E1F"/>
                </a:solidFill>
                <a:latin typeface="Arial" charset="0"/>
                <a:ea typeface="ＭＳ Ｐゴシック" charset="0"/>
                <a:cs typeface="ＭＳ Ｐゴシック" charset="0"/>
              </a:rPr>
              <a:t>• </a:t>
            </a:r>
            <a:r>
              <a:rPr lang="en-US" sz="1600" b="1">
                <a:solidFill>
                  <a:srgbClr val="221E1F"/>
                </a:solidFill>
                <a:latin typeface="Arial" charset="0"/>
                <a:ea typeface="ＭＳ Ｐゴシック" charset="0"/>
                <a:cs typeface="ＭＳ Ｐゴシック" charset="0"/>
              </a:rPr>
              <a:t>Males and females of all ages </a:t>
            </a:r>
            <a:r>
              <a:rPr lang="en-US" sz="1600">
                <a:solidFill>
                  <a:srgbClr val="221E1F"/>
                </a:solidFill>
                <a:latin typeface="Arial" charset="0"/>
                <a:ea typeface="ＭＳ Ｐゴシック" charset="0"/>
                <a:cs typeface="ＭＳ Ｐゴシック" charset="0"/>
              </a:rPr>
              <a:t>- potentially fatal liver cysts and liver cancer; blood clotting, cholesterol changes, and hypertension, each of which can promote heart attack and stroke; and acne. Although not all scientists agree, some interpret available evidence to show that anabolic steroid abuse-particularly in high doses-promotes aggression that can manifest itself as fighting, physical and sexual abuse, armed robbery, and property crimes such as burglary and vandalism. Upon stopping anabolic steroids, some abusers experience symptoms of depressed mood, fatigue, restlessness, loss of appetite, insomnia, reduced sex drive, headache, muscle and joint pain, and the desire to take more anabolic steroids.</a:t>
            </a:r>
          </a:p>
          <a:p>
            <a:pPr marL="0" indent="0" algn="just" eaLnBrk="1" hangingPunct="1">
              <a:buFontTx/>
              <a:buNone/>
            </a:pPr>
            <a:endParaRPr lang="en-US" sz="1600">
              <a:solidFill>
                <a:srgbClr val="221E1F"/>
              </a:solidFill>
              <a:latin typeface="Arial" charset="0"/>
              <a:ea typeface="ＭＳ Ｐゴシック" charset="0"/>
              <a:cs typeface="ＭＳ Ｐゴシック" charset="0"/>
            </a:endParaRPr>
          </a:p>
          <a:p>
            <a:pPr marL="0" indent="0" eaLnBrk="1" hangingPunct="1">
              <a:buFontTx/>
              <a:buNone/>
            </a:pPr>
            <a:r>
              <a:rPr lang="en-US" sz="1600">
                <a:solidFill>
                  <a:srgbClr val="221E1F"/>
                </a:solidFill>
                <a:latin typeface="Arial" charset="0"/>
                <a:ea typeface="ＭＳ Ｐゴシック" charset="0"/>
                <a:cs typeface="ＭＳ Ｐゴシック" charset="0"/>
              </a:rPr>
              <a:t>• In injectors, infections resulting from the use of shared needles or non-sterile equipment, including HIV/AIDS, hepatitis B and C, and infective endocarditis, a potentially fatal inflammation of the inner lining of the heart. Bacterial infections can develop at the injection site, causing paid and abscess.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0" y="0"/>
            <a:ext cx="9144000" cy="990600"/>
          </a:xfrm>
        </p:spPr>
        <p:txBody>
          <a:bodyPr/>
          <a:lstStyle/>
          <a:p>
            <a:pPr eaLnBrk="1" hangingPunct="1"/>
            <a:r>
              <a:rPr lang="en-US" sz="3200" b="1">
                <a:latin typeface="Arial" charset="0"/>
                <a:ea typeface="ＭＳ Ｐゴシック" charset="0"/>
                <a:cs typeface="ＭＳ Ｐゴシック" charset="0"/>
              </a:rPr>
              <a:t>Nutritional / Dietary Supplements</a:t>
            </a:r>
            <a:endParaRPr lang="en-US" sz="3200">
              <a:latin typeface="Arial" charset="0"/>
              <a:ea typeface="ＭＳ Ｐゴシック" charset="0"/>
              <a:cs typeface="ＭＳ Ｐゴシック" charset="0"/>
            </a:endParaRPr>
          </a:p>
        </p:txBody>
      </p:sp>
      <p:sp>
        <p:nvSpPr>
          <p:cNvPr id="68610" name="Rectangle 3"/>
          <p:cNvSpPr>
            <a:spLocks noGrp="1" noChangeArrowheads="1"/>
          </p:cNvSpPr>
          <p:nvPr>
            <p:ph type="body" idx="1"/>
          </p:nvPr>
        </p:nvSpPr>
        <p:spPr>
          <a:xfrm>
            <a:off x="0" y="990600"/>
            <a:ext cx="9144000" cy="5867400"/>
          </a:xfrm>
        </p:spPr>
        <p:txBody>
          <a:bodyPr/>
          <a:lstStyle/>
          <a:p>
            <a:pPr eaLnBrk="1" hangingPunct="1">
              <a:buFontTx/>
              <a:buNone/>
            </a:pPr>
            <a:r>
              <a:rPr lang="en-US" sz="2000">
                <a:latin typeface="Arial" charset="0"/>
                <a:ea typeface="ＭＳ Ｐゴシック" charset="0"/>
                <a:cs typeface="ＭＳ Ｐゴシック" charset="0"/>
              </a:rPr>
              <a:t>• The contents and purity of nutritional / dietary supplements are NOT tested closely or regulated by the Food and Drug Administration (FDA).</a:t>
            </a:r>
          </a:p>
          <a:p>
            <a:pPr eaLnBrk="1" hangingPunct="1">
              <a:buFontTx/>
              <a:buNone/>
            </a:pPr>
            <a:r>
              <a:rPr lang="en-US" sz="2000">
                <a:latin typeface="Arial" charset="0"/>
                <a:ea typeface="ＭＳ Ｐゴシック" charset="0"/>
                <a:cs typeface="ＭＳ Ｐゴシック" charset="0"/>
              </a:rPr>
              <a:t>• As such, UIL is making student athletes and parents aware of the possibility of supplement contamination and the potential effect on a student athletes’</a:t>
            </a:r>
            <a:r>
              <a:rPr lang="en-US" altLang="ja-JP" sz="2000">
                <a:latin typeface="Arial" charset="0"/>
                <a:ea typeface="ＭＳ Ｐゴシック" charset="0"/>
                <a:cs typeface="ＭＳ Ｐゴシック" charset="0"/>
              </a:rPr>
              <a:t> steroid test. UIL does not approve or disapprove supplements.</a:t>
            </a:r>
          </a:p>
          <a:p>
            <a:pPr eaLnBrk="1" hangingPunct="1">
              <a:buFontTx/>
              <a:buNone/>
            </a:pPr>
            <a:r>
              <a:rPr lang="en-US" sz="2000">
                <a:latin typeface="Arial" charset="0"/>
                <a:ea typeface="ＭＳ Ｐゴシック" charset="0"/>
                <a:cs typeface="ＭＳ Ｐゴシック" charset="0"/>
              </a:rPr>
              <a:t>• Contaminated supplements could lead to a positive steroid test. The use of supplements is at the student-athlete</a:t>
            </a:r>
            <a:r>
              <a:rPr lang="ja-JP" altLang="en-US" sz="2000">
                <a:latin typeface="Arial" charset="0"/>
                <a:ea typeface="ＭＳ Ｐゴシック" charset="0"/>
                <a:cs typeface="ＭＳ Ｐゴシック" charset="0"/>
              </a:rPr>
              <a:t>’</a:t>
            </a:r>
            <a:r>
              <a:rPr lang="en-US" altLang="ja-JP" sz="2000">
                <a:latin typeface="Arial" charset="0"/>
                <a:ea typeface="ＭＳ Ｐゴシック" charset="0"/>
                <a:cs typeface="ＭＳ Ｐゴシック" charset="0"/>
              </a:rPr>
              <a:t>s own risk. Student-athletes and interested individuals with questions or concerns about these substances should consult their physician for further information.</a:t>
            </a:r>
          </a:p>
          <a:p>
            <a:pPr eaLnBrk="1" hangingPunct="1">
              <a:buFontTx/>
              <a:buNone/>
            </a:pPr>
            <a:r>
              <a:rPr lang="en-US" sz="2000">
                <a:latin typeface="Arial" charset="0"/>
                <a:ea typeface="ＭＳ Ｐゴシック" charset="0"/>
                <a:cs typeface="ＭＳ Ｐゴシック" charset="0"/>
              </a:rPr>
              <a:t>• Student athletes must be aware that they are responsible for everything they eat, drink and put into their body. Ignorance and/or lack of intent are not acceptable excuses for a positive steroid test result.</a:t>
            </a:r>
          </a:p>
          <a:p>
            <a:pPr eaLnBrk="1" hangingPunct="1">
              <a:buFontTx/>
              <a:buNone/>
            </a:pPr>
            <a:r>
              <a:rPr lang="en-US" sz="2000">
                <a:latin typeface="Arial" charset="0"/>
                <a:ea typeface="ＭＳ Ｐゴシック" charset="0"/>
                <a:cs typeface="ＭＳ Ｐゴシック" charset="0"/>
              </a:rPr>
              <a:t>• The American College of Cardiology recommends that "Athletes should have their nutritional needs met  through a healthy balanced diet without dietary supplements".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762000" y="609600"/>
            <a:ext cx="7772400" cy="1143000"/>
          </a:xfrm>
        </p:spPr>
        <p:txBody>
          <a:bodyPr/>
          <a:lstStyle/>
          <a:p>
            <a:pPr eaLnBrk="1" hangingPunct="1"/>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Section 5</a:t>
            </a:r>
          </a:p>
        </p:txBody>
      </p:sp>
      <p:sp>
        <p:nvSpPr>
          <p:cNvPr id="72706" name="Rectangle 3"/>
          <p:cNvSpPr>
            <a:spLocks noGrp="1" noChangeArrowheads="1"/>
          </p:cNvSpPr>
          <p:nvPr>
            <p:ph type="body" idx="1"/>
          </p:nvPr>
        </p:nvSpPr>
        <p:spPr/>
        <p:txBody>
          <a:bodyPr/>
          <a:lstStyle/>
          <a:p>
            <a:pPr algn="ctr" eaLnBrk="1" hangingPunct="1">
              <a:buFontTx/>
              <a:buNone/>
            </a:pPr>
            <a:r>
              <a:rPr lang="en-US">
                <a:latin typeface="Arial" charset="0"/>
                <a:ea typeface="ＭＳ Ｐゴシック" charset="0"/>
                <a:cs typeface="ＭＳ Ｐゴシック" charset="0"/>
              </a:rPr>
              <a:t>Lightning Safety</a:t>
            </a:r>
          </a:p>
        </p:txBody>
      </p:sp>
      <p:pic>
        <p:nvPicPr>
          <p:cNvPr id="727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
            <a:ext cx="2197100" cy="567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4800600" cy="336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0" y="0"/>
            <a:ext cx="9144000" cy="838200"/>
          </a:xfrm>
        </p:spPr>
        <p:txBody>
          <a:bodyPr/>
          <a:lstStyle/>
          <a:p>
            <a:pPr eaLnBrk="1" hangingPunct="1"/>
            <a:r>
              <a:rPr lang="en-US" sz="3600" b="1">
                <a:latin typeface="Arial" charset="0"/>
                <a:ea typeface="ＭＳ Ｐゴシック" charset="0"/>
                <a:cs typeface="ＭＳ Ｐゴシック" charset="0"/>
              </a:rPr>
              <a:t>Recommendations for Lightning Safety</a:t>
            </a:r>
            <a:endParaRPr lang="en-US">
              <a:latin typeface="Arial" charset="0"/>
              <a:ea typeface="ＭＳ Ｐゴシック" charset="0"/>
              <a:cs typeface="ＭＳ Ｐゴシック" charset="0"/>
            </a:endParaRPr>
          </a:p>
        </p:txBody>
      </p:sp>
      <p:sp>
        <p:nvSpPr>
          <p:cNvPr id="73730" name="Rectangle 3"/>
          <p:cNvSpPr>
            <a:spLocks noGrp="1" noChangeArrowheads="1"/>
          </p:cNvSpPr>
          <p:nvPr>
            <p:ph type="body" idx="1"/>
          </p:nvPr>
        </p:nvSpPr>
        <p:spPr>
          <a:xfrm>
            <a:off x="0" y="990600"/>
            <a:ext cx="9144000" cy="5867400"/>
          </a:xfrm>
        </p:spPr>
        <p:txBody>
          <a:bodyPr/>
          <a:lstStyle/>
          <a:p>
            <a:pPr eaLnBrk="1" hangingPunct="1"/>
            <a:r>
              <a:rPr lang="en-US" sz="1800">
                <a:latin typeface="Arial" charset="0"/>
                <a:ea typeface="ＭＳ Ｐゴシック" charset="0"/>
                <a:cs typeface="ＭＳ Ｐゴシック" charset="0"/>
              </a:rPr>
              <a:t>Establish a chain of command that identifies who is to make the call to remove individuals from the field.</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Name a designated weather watcher (A person who actively looks for the signs of threatening weather and notifies the chain of command if severe weather becomes dangerous).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Have a means of monitoring local weather forecasts and warnings.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Designate a safe shelter for each venue. See examples below.</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When thunder is heard within 30 seconds of a visible lightning strike, or a cloud-to-ground lightning bolt is seen, the thunderstorm is close enough to strike your location with lightning. Suspend play for thirty minutes and take shelter immediately.</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Once activities have been suspended, wait at least thirty minutes following the last sound of thunder or lightning flash prior to resuming an activity or returning outdoors.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0" y="0"/>
            <a:ext cx="9144000" cy="838200"/>
          </a:xfrm>
        </p:spPr>
        <p:txBody>
          <a:bodyPr/>
          <a:lstStyle/>
          <a:p>
            <a:pPr eaLnBrk="1" hangingPunct="1"/>
            <a:r>
              <a:rPr lang="en-US" sz="3200" b="1">
                <a:latin typeface="Arial" charset="0"/>
                <a:ea typeface="ＭＳ Ｐゴシック" charset="0"/>
                <a:cs typeface="ＭＳ Ｐゴシック" charset="0"/>
              </a:rPr>
              <a:t>Recommendations for Lightning Safety, Cont.</a:t>
            </a:r>
            <a:endParaRPr lang="en-US">
              <a:latin typeface="Arial" charset="0"/>
              <a:ea typeface="ＭＳ Ｐゴシック" charset="0"/>
              <a:cs typeface="ＭＳ Ｐゴシック" charset="0"/>
            </a:endParaRPr>
          </a:p>
        </p:txBody>
      </p:sp>
      <p:sp>
        <p:nvSpPr>
          <p:cNvPr id="75778" name="Rectangle 3"/>
          <p:cNvSpPr>
            <a:spLocks noGrp="1" noChangeArrowheads="1"/>
          </p:cNvSpPr>
          <p:nvPr>
            <p:ph type="body" idx="1"/>
          </p:nvPr>
        </p:nvSpPr>
        <p:spPr>
          <a:xfrm>
            <a:off x="0" y="990600"/>
            <a:ext cx="9144000" cy="5867400"/>
          </a:xfrm>
        </p:spPr>
        <p:txBody>
          <a:bodyPr/>
          <a:lstStyle/>
          <a:p>
            <a:pPr eaLnBrk="1" hangingPunct="1">
              <a:lnSpc>
                <a:spcPct val="90000"/>
              </a:lnSpc>
            </a:pPr>
            <a:r>
              <a:rPr lang="en-US" sz="1800">
                <a:latin typeface="Arial" charset="0"/>
                <a:ea typeface="ＭＳ Ｐゴシック" charset="0"/>
                <a:cs typeface="ＭＳ Ｐゴシック" charset="0"/>
              </a:rPr>
              <a:t>Avoid being the highest point in an open field, in contact with, or proximity to the highest point, as well as being on the open water. Do not take shelter under or near trees, flagpoles, or light poles.</a:t>
            </a:r>
          </a:p>
          <a:p>
            <a:pPr eaLnBrk="1" hangingPunct="1">
              <a:lnSpc>
                <a:spcPct val="90000"/>
              </a:lnSpc>
            </a:pPr>
            <a:endParaRPr lang="en-US" sz="1800">
              <a:latin typeface="Arial" charset="0"/>
              <a:ea typeface="ＭＳ Ｐゴシック" charset="0"/>
              <a:cs typeface="ＭＳ Ｐゴシック" charset="0"/>
            </a:endParaRPr>
          </a:p>
          <a:p>
            <a:pPr eaLnBrk="1" hangingPunct="1">
              <a:lnSpc>
                <a:spcPct val="90000"/>
              </a:lnSpc>
            </a:pPr>
            <a:r>
              <a:rPr lang="en-US" sz="1800">
                <a:latin typeface="Arial" charset="0"/>
                <a:ea typeface="ＭＳ Ｐゴシック" charset="0"/>
                <a:cs typeface="ＭＳ Ｐゴシック" charset="0"/>
              </a:rPr>
              <a:t>Assume that lightning safe position (crouched on the ground weight on the balls of the feet, feet together, head lowered, and ears covered) for individuals who feel their hair stand on end, skin tingle, or hear "crackling" noises. Do not lie flat on the ground.</a:t>
            </a:r>
          </a:p>
          <a:p>
            <a:pPr eaLnBrk="1" hangingPunct="1">
              <a:lnSpc>
                <a:spcPct val="90000"/>
              </a:lnSpc>
            </a:pPr>
            <a:endParaRPr lang="en-US" sz="1800">
              <a:latin typeface="Arial" charset="0"/>
              <a:ea typeface="ＭＳ Ｐゴシック" charset="0"/>
              <a:cs typeface="ＭＳ Ｐゴシック" charset="0"/>
            </a:endParaRPr>
          </a:p>
          <a:p>
            <a:pPr eaLnBrk="1" hangingPunct="1">
              <a:lnSpc>
                <a:spcPct val="90000"/>
              </a:lnSpc>
            </a:pPr>
            <a:r>
              <a:rPr lang="en-US" sz="1800">
                <a:latin typeface="Arial" charset="0"/>
                <a:ea typeface="ＭＳ Ｐゴシック" charset="0"/>
                <a:cs typeface="ＭＳ Ｐゴシック" charset="0"/>
              </a:rPr>
              <a:t>Observe the following basic first aid procedures in managing victims of a lightning strike:</a:t>
            </a:r>
          </a:p>
          <a:p>
            <a:pPr eaLnBrk="1" hangingPunct="1">
              <a:lnSpc>
                <a:spcPct val="90000"/>
              </a:lnSpc>
              <a:buFontTx/>
              <a:buNone/>
            </a:pPr>
            <a:r>
              <a:rPr lang="en-US" sz="1800">
                <a:latin typeface="Arial" charset="0"/>
                <a:ea typeface="ＭＳ Ｐゴシック" charset="0"/>
                <a:cs typeface="ＭＳ Ｐゴシック" charset="0"/>
              </a:rPr>
              <a:t>          * Activate local EMS</a:t>
            </a:r>
          </a:p>
          <a:p>
            <a:pPr eaLnBrk="1" hangingPunct="1">
              <a:lnSpc>
                <a:spcPct val="90000"/>
              </a:lnSpc>
              <a:buFontTx/>
              <a:buNone/>
            </a:pPr>
            <a:r>
              <a:rPr lang="en-US" sz="1800">
                <a:latin typeface="Arial" charset="0"/>
                <a:ea typeface="ＭＳ Ｐゴシック" charset="0"/>
                <a:cs typeface="ＭＳ Ｐゴシック" charset="0"/>
              </a:rPr>
              <a:t>          * Lightning victims do not "carry a charge" and are safe to touch.</a:t>
            </a:r>
          </a:p>
          <a:p>
            <a:pPr eaLnBrk="1" hangingPunct="1">
              <a:lnSpc>
                <a:spcPct val="90000"/>
              </a:lnSpc>
              <a:buFontTx/>
              <a:buNone/>
            </a:pPr>
            <a:r>
              <a:rPr lang="en-US" sz="1800">
                <a:latin typeface="Arial" charset="0"/>
                <a:ea typeface="ＭＳ Ｐゴシック" charset="0"/>
                <a:cs typeface="ＭＳ Ｐゴシック" charset="0"/>
              </a:rPr>
              <a:t>          * If necessary, move the victim with care to a safer location.</a:t>
            </a:r>
          </a:p>
          <a:p>
            <a:pPr eaLnBrk="1" hangingPunct="1">
              <a:lnSpc>
                <a:spcPct val="90000"/>
              </a:lnSpc>
              <a:buFontTx/>
              <a:buNone/>
            </a:pPr>
            <a:r>
              <a:rPr lang="en-US" sz="1800">
                <a:latin typeface="Arial" charset="0"/>
                <a:ea typeface="ＭＳ Ｐゴシック" charset="0"/>
                <a:cs typeface="ＭＳ Ｐゴシック" charset="0"/>
              </a:rPr>
              <a:t>          * Evaluate airway, breathing, and circulation, and begin CPR if necessary.</a:t>
            </a:r>
          </a:p>
          <a:p>
            <a:pPr eaLnBrk="1" hangingPunct="1">
              <a:lnSpc>
                <a:spcPct val="90000"/>
              </a:lnSpc>
              <a:buFontTx/>
              <a:buNone/>
            </a:pPr>
            <a:r>
              <a:rPr lang="en-US" sz="1800">
                <a:latin typeface="Arial" charset="0"/>
                <a:ea typeface="ＭＳ Ｐゴシック" charset="0"/>
                <a:cs typeface="ＭＳ Ｐゴシック" charset="0"/>
              </a:rPr>
              <a:t>          * Evaluate and treat for hypothermia, shock, fractures, and/or burns. </a:t>
            </a:r>
          </a:p>
          <a:p>
            <a:pPr eaLnBrk="1" hangingPunct="1">
              <a:lnSpc>
                <a:spcPct val="90000"/>
              </a:lnSpc>
            </a:pPr>
            <a:endParaRPr lang="en-US" sz="1800">
              <a:latin typeface="Arial" charset="0"/>
              <a:ea typeface="ＭＳ Ｐゴシック" charset="0"/>
              <a:cs typeface="ＭＳ Ｐゴシック" charset="0"/>
            </a:endParaRPr>
          </a:p>
          <a:p>
            <a:pPr eaLnBrk="1" hangingPunct="1">
              <a:lnSpc>
                <a:spcPct val="90000"/>
              </a:lnSpc>
            </a:pPr>
            <a:r>
              <a:rPr lang="en-US" sz="1800">
                <a:latin typeface="Arial" charset="0"/>
                <a:ea typeface="ＭＳ Ｐゴシック" charset="0"/>
                <a:cs typeface="ＭＳ Ｐゴシック" charset="0"/>
              </a:rPr>
              <a:t>All individuals have the right to leave an athletic site in order to seek a safe structure if the person feels in danger of impending lightning activity, without fear of repercussions or penalty from anyone.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0" y="0"/>
            <a:ext cx="9144000" cy="838200"/>
          </a:xfrm>
        </p:spPr>
        <p:txBody>
          <a:bodyPr/>
          <a:lstStyle/>
          <a:p>
            <a:pPr eaLnBrk="1" hangingPunct="1"/>
            <a:r>
              <a:rPr lang="en-US" sz="3200" b="1">
                <a:latin typeface="Arial" charset="0"/>
                <a:ea typeface="ＭＳ Ｐゴシック" charset="0"/>
                <a:cs typeface="ＭＳ Ｐゴシック" charset="0"/>
              </a:rPr>
              <a:t>Recommendations for Lightning Safety, Cont.</a:t>
            </a:r>
            <a:endParaRPr lang="en-US">
              <a:latin typeface="Arial" charset="0"/>
              <a:ea typeface="ＭＳ Ｐゴシック" charset="0"/>
              <a:cs typeface="ＭＳ Ｐゴシック" charset="0"/>
            </a:endParaRPr>
          </a:p>
        </p:txBody>
      </p:sp>
      <p:sp>
        <p:nvSpPr>
          <p:cNvPr id="77826" name="Rectangle 3"/>
          <p:cNvSpPr>
            <a:spLocks noGrp="1" noChangeArrowheads="1"/>
          </p:cNvSpPr>
          <p:nvPr>
            <p:ph type="body" idx="1"/>
          </p:nvPr>
        </p:nvSpPr>
        <p:spPr>
          <a:xfrm>
            <a:off x="0" y="838200"/>
            <a:ext cx="9144000" cy="6019800"/>
          </a:xfrm>
        </p:spPr>
        <p:txBody>
          <a:bodyPr/>
          <a:lstStyle/>
          <a:p>
            <a:pPr eaLnBrk="1" hangingPunct="1">
              <a:lnSpc>
                <a:spcPct val="90000"/>
              </a:lnSpc>
              <a:buFontTx/>
              <a:buNone/>
            </a:pPr>
            <a:r>
              <a:rPr lang="en-US" sz="1600">
                <a:latin typeface="Arial" charset="0"/>
                <a:ea typeface="ＭＳ Ｐゴシック" charset="0"/>
                <a:cs typeface="ＭＳ Ｐゴシック" charset="0"/>
              </a:rPr>
              <a:t>Safe Shelter:</a:t>
            </a:r>
          </a:p>
          <a:p>
            <a:pPr eaLnBrk="1" hangingPunct="1">
              <a:lnSpc>
                <a:spcPct val="90000"/>
              </a:lnSpc>
            </a:pPr>
            <a:r>
              <a:rPr lang="en-US" sz="1600">
                <a:latin typeface="Arial" charset="0"/>
                <a:ea typeface="ＭＳ Ｐゴシック" charset="0"/>
                <a:cs typeface="ＭＳ Ｐゴシック" charset="0"/>
              </a:rPr>
              <a:t>A safe location is any substantial, frequently inhabited building. The building should have four solid walls (not a dug out), electrical and telephone wiring, as well as plumbing, all of which aid in grounding a structure.</a:t>
            </a:r>
          </a:p>
          <a:p>
            <a:pPr eaLnBrk="1" hangingPunct="1">
              <a:lnSpc>
                <a:spcPct val="90000"/>
              </a:lnSpc>
            </a:pPr>
            <a:endParaRPr lang="en-US" sz="1600">
              <a:latin typeface="Arial" charset="0"/>
              <a:ea typeface="ＭＳ Ｐゴシック" charset="0"/>
              <a:cs typeface="ＭＳ Ｐゴシック" charset="0"/>
            </a:endParaRPr>
          </a:p>
          <a:p>
            <a:pPr eaLnBrk="1" hangingPunct="1">
              <a:lnSpc>
                <a:spcPct val="90000"/>
              </a:lnSpc>
            </a:pPr>
            <a:r>
              <a:rPr lang="en-US" sz="1600">
                <a:latin typeface="Arial" charset="0"/>
                <a:ea typeface="ＭＳ Ｐゴシック" charset="0"/>
                <a:cs typeface="ＭＳ Ｐゴシック" charset="0"/>
              </a:rPr>
              <a:t>The secondary choice for a safer location from the lightning hazard is a fully enclosed vehicle with a metal roof and the windows completely closed. It is important to not touch any part of the metal framework of the vehicle while inside it during ongoing thunderstorms.</a:t>
            </a:r>
          </a:p>
          <a:p>
            <a:pPr eaLnBrk="1" hangingPunct="1">
              <a:lnSpc>
                <a:spcPct val="90000"/>
              </a:lnSpc>
            </a:pPr>
            <a:endParaRPr lang="en-US" sz="1600">
              <a:latin typeface="Arial" charset="0"/>
              <a:ea typeface="ＭＳ Ｐゴシック" charset="0"/>
              <a:cs typeface="ＭＳ Ｐゴシック" charset="0"/>
            </a:endParaRPr>
          </a:p>
          <a:p>
            <a:pPr eaLnBrk="1" hangingPunct="1">
              <a:lnSpc>
                <a:spcPct val="90000"/>
              </a:lnSpc>
            </a:pPr>
            <a:r>
              <a:rPr lang="en-US" sz="1600">
                <a:latin typeface="Arial" charset="0"/>
                <a:ea typeface="ＭＳ Ｐゴシック" charset="0"/>
                <a:cs typeface="ＭＳ Ｐゴシック" charset="0"/>
              </a:rPr>
              <a:t>It is not safe to shower, bathe, or talk on landline phones while inside of a safe shelter during thunderstorms (cell phones are ok). </a:t>
            </a:r>
          </a:p>
          <a:p>
            <a:pPr eaLnBrk="1" hangingPunct="1">
              <a:lnSpc>
                <a:spcPct val="90000"/>
              </a:lnSpc>
              <a:buFontTx/>
              <a:buNone/>
            </a:pPr>
            <a:endParaRPr lang="en-US" sz="1600">
              <a:latin typeface="Arial" charset="0"/>
              <a:ea typeface="ＭＳ Ｐゴシック" charset="0"/>
              <a:cs typeface="ＭＳ Ｐゴシック" charset="0"/>
            </a:endParaRPr>
          </a:p>
          <a:p>
            <a:pPr eaLnBrk="1" hangingPunct="1">
              <a:lnSpc>
                <a:spcPct val="90000"/>
              </a:lnSpc>
              <a:buFontTx/>
              <a:buNone/>
            </a:pPr>
            <a:endParaRPr lang="en-US" sz="1600">
              <a:latin typeface="Arial" charset="0"/>
              <a:ea typeface="ＭＳ Ｐゴシック" charset="0"/>
              <a:cs typeface="ＭＳ Ｐゴシック" charset="0"/>
            </a:endParaRPr>
          </a:p>
          <a:p>
            <a:pPr eaLnBrk="1" hangingPunct="1">
              <a:lnSpc>
                <a:spcPct val="90000"/>
              </a:lnSpc>
              <a:buFontTx/>
              <a:buNone/>
            </a:pPr>
            <a:r>
              <a:rPr lang="en-US" sz="1600">
                <a:latin typeface="Arial" charset="0"/>
                <a:ea typeface="ＭＳ Ｐゴシック" charset="0"/>
                <a:cs typeface="ＭＳ Ｐゴシック" charset="0"/>
              </a:rPr>
              <a:t>Postpone or suspend activity if a thunderstorm appears imminent before or during an activity or contest (irrespective of whether lightning is seen or thunder heard) until the hazard has passed. Signs of imminent thunderstorm activity are darkening clouds, high winds, and thunder or lightning activity.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a:latin typeface="Arial" charset="0"/>
                <a:ea typeface="ＭＳ Ｐゴシック" charset="0"/>
                <a:cs typeface="ＭＳ Ｐゴシック" charset="0"/>
              </a:rPr>
              <a:t>Key CPR Components</a:t>
            </a:r>
            <a:endParaRPr lang="en-US">
              <a:latin typeface="Arial" charset="0"/>
              <a:ea typeface="ＭＳ Ｐゴシック" charset="0"/>
              <a:cs typeface="ＭＳ Ｐゴシック" charset="0"/>
            </a:endParaRPr>
          </a:p>
        </p:txBody>
      </p:sp>
      <p:sp>
        <p:nvSpPr>
          <p:cNvPr id="19458" name="Content Placeholder 2"/>
          <p:cNvSpPr>
            <a:spLocks noGrp="1"/>
          </p:cNvSpPr>
          <p:nvPr>
            <p:ph idx="1"/>
          </p:nvPr>
        </p:nvSpPr>
        <p:spPr>
          <a:xfrm>
            <a:off x="685800" y="1981200"/>
            <a:ext cx="7772400" cy="4191000"/>
          </a:xfrm>
        </p:spPr>
        <p:txBody>
          <a:bodyPr/>
          <a:lstStyle/>
          <a:p>
            <a:pPr>
              <a:spcBef>
                <a:spcPct val="30000"/>
              </a:spcBef>
              <a:spcAft>
                <a:spcPct val="30000"/>
              </a:spcAft>
            </a:pPr>
            <a:r>
              <a:rPr lang="en-US" sz="2400" b="1" dirty="0">
                <a:latin typeface="Arial" charset="0"/>
                <a:ea typeface="ＭＳ Ｐゴシック" charset="0"/>
                <a:cs typeface="ＭＳ Ｐゴシック" charset="0"/>
              </a:rPr>
              <a:t>Compression Rate – at least 100/min (to the beat of Bee Gees song </a:t>
            </a:r>
            <a:r>
              <a:rPr lang="en-US" sz="2400" b="1" dirty="0" err="1">
                <a:latin typeface="Arial" charset="0"/>
                <a:ea typeface="ＭＳ Ｐゴシック" charset="0"/>
                <a:cs typeface="ＭＳ Ｐゴシック" charset="0"/>
              </a:rPr>
              <a:t>Stayin</a:t>
            </a:r>
            <a:r>
              <a:rPr lang="en-US" sz="2400" b="1" dirty="0">
                <a:latin typeface="Arial" charset="0"/>
                <a:ea typeface="ＭＳ Ｐゴシック" charset="0"/>
                <a:cs typeface="ＭＳ Ｐゴシック" charset="0"/>
              </a:rPr>
              <a:t>’ Alive)</a:t>
            </a:r>
          </a:p>
          <a:p>
            <a:pPr>
              <a:spcBef>
                <a:spcPct val="30000"/>
              </a:spcBef>
              <a:spcAft>
                <a:spcPct val="30000"/>
              </a:spcAft>
            </a:pPr>
            <a:endParaRPr lang="en-US" sz="2400" b="1" dirty="0" smtClean="0">
              <a:latin typeface="Arial" charset="0"/>
              <a:ea typeface="ＭＳ Ｐゴシック" charset="0"/>
              <a:cs typeface="ＭＳ Ｐゴシック" charset="0"/>
            </a:endParaRPr>
          </a:p>
          <a:p>
            <a:pPr>
              <a:spcBef>
                <a:spcPct val="30000"/>
              </a:spcBef>
              <a:spcAft>
                <a:spcPct val="30000"/>
              </a:spcAft>
            </a:pPr>
            <a:r>
              <a:rPr lang="en-US" sz="2400" b="1" dirty="0" smtClean="0">
                <a:latin typeface="Arial" charset="0"/>
                <a:ea typeface="ＭＳ Ｐゴシック" charset="0"/>
                <a:cs typeface="ＭＳ Ｐゴシック" charset="0"/>
              </a:rPr>
              <a:t>Minimize </a:t>
            </a:r>
            <a:r>
              <a:rPr lang="en-US" sz="2400" b="1" dirty="0">
                <a:latin typeface="Arial" charset="0"/>
                <a:ea typeface="ＭＳ Ｐゴシック" charset="0"/>
                <a:cs typeface="ＭＳ Ｐゴシック" charset="0"/>
              </a:rPr>
              <a:t>interruptions in Compressions (&lt; 10 sec)</a:t>
            </a:r>
          </a:p>
          <a:p>
            <a:pPr>
              <a:spcBef>
                <a:spcPct val="30000"/>
              </a:spcBef>
              <a:spcAft>
                <a:spcPct val="30000"/>
              </a:spcAft>
            </a:pPr>
            <a:endParaRPr lang="en-US" sz="2400" b="1" dirty="0" smtClean="0">
              <a:latin typeface="Arial" charset="0"/>
              <a:ea typeface="ＭＳ Ｐゴシック" charset="0"/>
              <a:cs typeface="ＭＳ Ｐゴシック" charset="0"/>
            </a:endParaRPr>
          </a:p>
          <a:p>
            <a:pPr>
              <a:spcBef>
                <a:spcPct val="30000"/>
              </a:spcBef>
              <a:spcAft>
                <a:spcPct val="30000"/>
              </a:spcAft>
            </a:pPr>
            <a:r>
              <a:rPr lang="en-US" sz="2400" b="1" dirty="0" smtClean="0">
                <a:latin typeface="Arial" charset="0"/>
                <a:ea typeface="ＭＳ Ｐゴシック" charset="0"/>
                <a:cs typeface="ＭＳ Ｐゴシック" charset="0"/>
              </a:rPr>
              <a:t>If </a:t>
            </a:r>
            <a:r>
              <a:rPr lang="en-US" sz="2400" b="1" dirty="0">
                <a:latin typeface="Arial" charset="0"/>
                <a:ea typeface="ＭＳ Ｐゴシック" charset="0"/>
                <a:cs typeface="ＭＳ Ｐゴシック" charset="0"/>
              </a:rPr>
              <a:t>AED present – Compressions must be performed before and after a shock</a:t>
            </a:r>
          </a:p>
          <a:p>
            <a:endParaRPr lang="en-US" b="1"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Section 6</a:t>
            </a:r>
          </a:p>
        </p:txBody>
      </p:sp>
      <p:sp>
        <p:nvSpPr>
          <p:cNvPr id="79874" name="Rectangle 3"/>
          <p:cNvSpPr>
            <a:spLocks noGrp="1" noChangeArrowheads="1"/>
          </p:cNvSpPr>
          <p:nvPr>
            <p:ph type="body" idx="1"/>
          </p:nvPr>
        </p:nvSpPr>
        <p:spPr/>
        <p:txBody>
          <a:bodyPr/>
          <a:lstStyle/>
          <a:p>
            <a:pPr algn="ctr" eaLnBrk="1" hangingPunct="1">
              <a:buFontTx/>
              <a:buNone/>
            </a:pPr>
            <a:r>
              <a:rPr lang="en-US">
                <a:latin typeface="Arial" charset="0"/>
                <a:ea typeface="ＭＳ Ｐゴシック" charset="0"/>
                <a:cs typeface="ＭＳ Ｐゴシック" charset="0"/>
              </a:rPr>
              <a:t>Communicable Diseases</a:t>
            </a:r>
          </a:p>
        </p:txBody>
      </p:sp>
      <p:pic>
        <p:nvPicPr>
          <p:cNvPr id="798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43200"/>
            <a:ext cx="29337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3429000"/>
            <a:ext cx="2921000"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0" y="0"/>
            <a:ext cx="9144000" cy="990600"/>
          </a:xfrm>
        </p:spPr>
        <p:txBody>
          <a:bodyPr/>
          <a:lstStyle/>
          <a:p>
            <a:pPr eaLnBrk="1" hangingPunct="1"/>
            <a:r>
              <a:rPr lang="en-US" sz="3600" b="1">
                <a:solidFill>
                  <a:schemeClr val="tx1"/>
                </a:solidFill>
                <a:latin typeface="Arial" charset="0"/>
                <a:ea typeface="ＭＳ Ｐゴシック" charset="0"/>
                <a:cs typeface="ＭＳ Ｐゴシック" charset="0"/>
              </a:rPr>
              <a:t>Communicable Disease Procedures</a:t>
            </a:r>
            <a:endParaRPr lang="en-US">
              <a:solidFill>
                <a:schemeClr val="tx1"/>
              </a:solidFill>
              <a:latin typeface="Arial" charset="0"/>
              <a:ea typeface="ＭＳ Ｐゴシック" charset="0"/>
              <a:cs typeface="ＭＳ Ｐゴシック" charset="0"/>
            </a:endParaRPr>
          </a:p>
        </p:txBody>
      </p:sp>
      <p:sp>
        <p:nvSpPr>
          <p:cNvPr id="80898" name="Rectangle 3"/>
          <p:cNvSpPr>
            <a:spLocks noGrp="1" noChangeArrowheads="1"/>
          </p:cNvSpPr>
          <p:nvPr>
            <p:ph type="body" idx="1"/>
          </p:nvPr>
        </p:nvSpPr>
        <p:spPr>
          <a:xfrm>
            <a:off x="0" y="914400"/>
            <a:ext cx="9144000" cy="5943600"/>
          </a:xfrm>
        </p:spPr>
        <p:txBody>
          <a:bodyPr/>
          <a:lstStyle/>
          <a:p>
            <a:pPr eaLnBrk="1" hangingPunct="1">
              <a:buFontTx/>
              <a:buNone/>
            </a:pPr>
            <a:r>
              <a:rPr lang="en-US" sz="2800">
                <a:latin typeface="Arial" charset="0"/>
                <a:ea typeface="ＭＳ Ｐゴシック" charset="0"/>
                <a:cs typeface="ＭＳ Ｐゴシック" charset="0"/>
              </a:rPr>
              <a:t>• The risk for blood-borne infectious diseases, such as HIV/Hepatitis B, remains low in sports and to date has not been reported. </a:t>
            </a:r>
          </a:p>
          <a:p>
            <a:pPr eaLnBrk="1" hangingPunct="1">
              <a:buFontTx/>
              <a:buNone/>
            </a:pPr>
            <a:r>
              <a:rPr lang="en-US" sz="2800">
                <a:latin typeface="Arial" charset="0"/>
                <a:ea typeface="ＭＳ Ｐゴシック" charset="0"/>
                <a:cs typeface="ＭＳ Ｐゴシック" charset="0"/>
              </a:rPr>
              <a:t>• Proper precautions are needed to minimize the potential risk of spreading these diseases. </a:t>
            </a:r>
          </a:p>
          <a:p>
            <a:pPr eaLnBrk="1" hangingPunct="1">
              <a:buFontTx/>
              <a:buNone/>
            </a:pPr>
            <a:r>
              <a:rPr lang="en-US" sz="2800">
                <a:latin typeface="Arial" charset="0"/>
                <a:ea typeface="ＭＳ Ｐゴシック" charset="0"/>
                <a:cs typeface="ＭＳ Ｐゴシック" charset="0"/>
              </a:rPr>
              <a:t>• In addition to these diseases that can be spread through transmission of bodily fluids only, skin infections that occur due to skin contact with competitors and equipment deserve close oversight, especially considering the emergence of the potentially more serious infection with Methicillin-Resistant Staphylococcus Aureus (MRSA).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0" y="0"/>
            <a:ext cx="9144000" cy="990600"/>
          </a:xfrm>
        </p:spPr>
        <p:txBody>
          <a:bodyPr/>
          <a:lstStyle/>
          <a:p>
            <a:pPr eaLnBrk="1" hangingPunct="1"/>
            <a:r>
              <a:rPr lang="en-US" sz="3400" b="1">
                <a:solidFill>
                  <a:schemeClr val="tx1"/>
                </a:solidFill>
                <a:latin typeface="Arial" charset="0"/>
                <a:ea typeface="ＭＳ Ｐゴシック" charset="0"/>
                <a:cs typeface="ＭＳ Ｐゴシック" charset="0"/>
              </a:rPr>
              <a:t>Communicable Disease Procedures, Cont.</a:t>
            </a:r>
            <a:endParaRPr lang="en-US">
              <a:solidFill>
                <a:schemeClr val="tx1"/>
              </a:solidFill>
              <a:latin typeface="Arial" charset="0"/>
              <a:ea typeface="ＭＳ Ｐゴシック" charset="0"/>
              <a:cs typeface="ＭＳ Ｐゴシック" charset="0"/>
            </a:endParaRPr>
          </a:p>
        </p:txBody>
      </p:sp>
      <p:sp>
        <p:nvSpPr>
          <p:cNvPr id="45058" name="Rectangle 3"/>
          <p:cNvSpPr>
            <a:spLocks noGrp="1" noChangeArrowheads="1"/>
          </p:cNvSpPr>
          <p:nvPr>
            <p:ph type="body" idx="1"/>
          </p:nvPr>
        </p:nvSpPr>
        <p:spPr>
          <a:xfrm>
            <a:off x="0" y="1066800"/>
            <a:ext cx="9144000" cy="5791200"/>
          </a:xfrm>
        </p:spPr>
        <p:txBody>
          <a:bodyPr/>
          <a:lstStyle/>
          <a:p>
            <a:pPr marL="0" indent="0" algn="ctr" eaLnBrk="1" hangingPunct="1">
              <a:buFontTx/>
              <a:buNone/>
              <a:defRPr/>
            </a:pPr>
            <a:r>
              <a:rPr lang="en-US" dirty="0">
                <a:solidFill>
                  <a:srgbClr val="FF0000"/>
                </a:solidFill>
                <a:latin typeface="Arial" charset="0"/>
                <a:ea typeface="ＭＳ Ｐゴシック" charset="0"/>
                <a:cs typeface="ＭＳ Ｐゴシック" charset="0"/>
              </a:rPr>
              <a:t>Universal Hygiene Protocol for All Sports</a:t>
            </a:r>
          </a:p>
          <a:p>
            <a:pPr marL="0" indent="0" eaLnBrk="1" hangingPunct="1">
              <a:lnSpc>
                <a:spcPct val="20000"/>
              </a:lnSpc>
              <a:buFontTx/>
              <a:buNone/>
              <a:defRPr/>
            </a:pPr>
            <a:endParaRPr lang="en-US" dirty="0">
              <a:latin typeface="Arial" charset="0"/>
              <a:ea typeface="ＭＳ Ｐゴシック" charset="0"/>
              <a:cs typeface="ＭＳ Ｐゴシック" charset="0"/>
            </a:endParaRPr>
          </a:p>
          <a:p>
            <a:pPr eaLnBrk="1" hangingPunct="1">
              <a:defRPr/>
            </a:pPr>
            <a:r>
              <a:rPr lang="en-US" dirty="0" smtClean="0">
                <a:latin typeface="Arial" charset="0"/>
                <a:ea typeface="ＭＳ Ｐゴシック" charset="0"/>
                <a:cs typeface="ＭＳ Ｐゴシック" charset="0"/>
              </a:rPr>
              <a:t>Shower </a:t>
            </a:r>
            <a:r>
              <a:rPr lang="en-US" dirty="0">
                <a:latin typeface="Arial" charset="0"/>
                <a:ea typeface="ＭＳ Ｐゴシック" charset="0"/>
                <a:cs typeface="ＭＳ Ｐゴシック" charset="0"/>
              </a:rPr>
              <a:t>immediately after all competition </a:t>
            </a:r>
            <a:r>
              <a:rPr lang="en-US" dirty="0" smtClean="0">
                <a:latin typeface="Arial" charset="0"/>
                <a:ea typeface="ＭＳ Ｐゴシック" charset="0"/>
                <a:cs typeface="ＭＳ Ｐゴシック" charset="0"/>
              </a:rPr>
              <a:t>and practice</a:t>
            </a:r>
            <a:endParaRPr lang="en-US" dirty="0">
              <a:latin typeface="Arial" charset="0"/>
              <a:ea typeface="ＭＳ Ｐゴシック" charset="0"/>
              <a:cs typeface="ＭＳ Ｐゴシック" charset="0"/>
            </a:endParaRPr>
          </a:p>
          <a:p>
            <a:pPr eaLnBrk="1" hangingPunct="1">
              <a:defRPr/>
            </a:pPr>
            <a:r>
              <a:rPr lang="en-US" dirty="0" smtClean="0">
                <a:latin typeface="Arial" charset="0"/>
                <a:ea typeface="ＭＳ Ｐゴシック" charset="0"/>
                <a:cs typeface="ＭＳ Ｐゴシック" charset="0"/>
              </a:rPr>
              <a:t>Wash </a:t>
            </a:r>
            <a:r>
              <a:rPr lang="en-US" dirty="0">
                <a:latin typeface="Arial" charset="0"/>
                <a:ea typeface="ＭＳ Ｐゴシック" charset="0"/>
                <a:cs typeface="ＭＳ Ｐゴシック" charset="0"/>
              </a:rPr>
              <a:t>all workout clothing after practice</a:t>
            </a:r>
          </a:p>
          <a:p>
            <a:pPr>
              <a:defRPr/>
            </a:pPr>
            <a:r>
              <a:rPr lang="en-US" dirty="0" smtClean="0"/>
              <a:t>Wash </a:t>
            </a:r>
            <a:r>
              <a:rPr lang="en-US" dirty="0"/>
              <a:t>personal gear (knee pads and </a:t>
            </a:r>
            <a:r>
              <a:rPr lang="en-US" dirty="0" smtClean="0"/>
              <a:t>braces) weekly</a:t>
            </a:r>
            <a:r>
              <a:rPr lang="en-US" dirty="0"/>
              <a:t>. </a:t>
            </a:r>
          </a:p>
          <a:p>
            <a:pPr>
              <a:defRPr/>
            </a:pPr>
            <a:r>
              <a:rPr lang="en-US" dirty="0" smtClean="0"/>
              <a:t>Do </a:t>
            </a:r>
            <a:r>
              <a:rPr lang="en-US" dirty="0"/>
              <a:t>not share towels or personal hygiene </a:t>
            </a:r>
            <a:r>
              <a:rPr lang="en-US" dirty="0" smtClean="0"/>
              <a:t>products (</a:t>
            </a:r>
            <a:r>
              <a:rPr lang="en-US" dirty="0"/>
              <a:t>razors) with others. </a:t>
            </a:r>
          </a:p>
          <a:p>
            <a:pPr>
              <a:defRPr/>
            </a:pPr>
            <a:r>
              <a:rPr lang="en-US" dirty="0" smtClean="0"/>
              <a:t>Refrain </a:t>
            </a:r>
            <a:r>
              <a:rPr lang="en-US" dirty="0"/>
              <a:t>from full body (chest, arms, abdomen</a:t>
            </a:r>
            <a:r>
              <a:rPr lang="en-US" dirty="0" smtClean="0"/>
              <a:t>) cosmetic </a:t>
            </a:r>
            <a:r>
              <a:rPr lang="en-US" dirty="0"/>
              <a:t>shaving. </a:t>
            </a:r>
            <a:endParaRPr lang="en-US"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0" y="0"/>
            <a:ext cx="9144000" cy="990600"/>
          </a:xfrm>
        </p:spPr>
        <p:txBody>
          <a:bodyPr/>
          <a:lstStyle/>
          <a:p>
            <a:pPr eaLnBrk="1" hangingPunct="1"/>
            <a:r>
              <a:rPr lang="en-US" sz="3400" b="1">
                <a:solidFill>
                  <a:schemeClr val="tx1"/>
                </a:solidFill>
                <a:latin typeface="Arial" charset="0"/>
                <a:ea typeface="ＭＳ Ｐゴシック" charset="0"/>
                <a:cs typeface="ＭＳ Ｐゴシック" charset="0"/>
              </a:rPr>
              <a:t>Communicable Disease Procedures, Cont.</a:t>
            </a:r>
            <a:endParaRPr lang="en-US">
              <a:solidFill>
                <a:schemeClr val="tx1"/>
              </a:solidFill>
              <a:latin typeface="Arial" charset="0"/>
              <a:ea typeface="ＭＳ Ｐゴシック" charset="0"/>
              <a:cs typeface="ＭＳ Ｐゴシック" charset="0"/>
            </a:endParaRPr>
          </a:p>
        </p:txBody>
      </p:sp>
      <p:sp>
        <p:nvSpPr>
          <p:cNvPr id="46082" name="Rectangle 3"/>
          <p:cNvSpPr>
            <a:spLocks noGrp="1" noChangeArrowheads="1"/>
          </p:cNvSpPr>
          <p:nvPr>
            <p:ph type="body" idx="1"/>
          </p:nvPr>
        </p:nvSpPr>
        <p:spPr>
          <a:xfrm>
            <a:off x="0" y="914400"/>
            <a:ext cx="9144000" cy="5943600"/>
          </a:xfrm>
        </p:spPr>
        <p:txBody>
          <a:bodyPr/>
          <a:lstStyle/>
          <a:p>
            <a:pPr marL="0" indent="0" eaLnBrk="1" hangingPunct="1">
              <a:buFontTx/>
              <a:buNone/>
              <a:defRPr/>
            </a:pPr>
            <a:r>
              <a:rPr lang="en-US" sz="2000" dirty="0">
                <a:ea typeface="ＭＳ Ｐゴシック" charset="0"/>
                <a:cs typeface="ＭＳ Ｐゴシック" charset="0"/>
              </a:rPr>
              <a:t>Means of reducing the potential exposure to Infectious Skin Diseases include</a:t>
            </a:r>
            <a:r>
              <a:rPr lang="en-US" sz="2000" dirty="0" smtClean="0">
                <a:ea typeface="ＭＳ Ｐゴシック" charset="0"/>
                <a:cs typeface="ＭＳ Ｐゴシック" charset="0"/>
              </a:rPr>
              <a:t>-</a:t>
            </a:r>
          </a:p>
          <a:p>
            <a:pPr marL="0" indent="0" eaLnBrk="1" hangingPunct="1">
              <a:buFontTx/>
              <a:buNone/>
              <a:defRPr/>
            </a:pPr>
            <a:endParaRPr lang="en-US" sz="2000" dirty="0">
              <a:ea typeface="ＭＳ Ｐゴシック" charset="0"/>
              <a:cs typeface="ＭＳ Ｐゴシック" charset="0"/>
            </a:endParaRPr>
          </a:p>
          <a:p>
            <a:pPr>
              <a:defRPr/>
            </a:pPr>
            <a:r>
              <a:rPr lang="en-US" sz="2000" dirty="0" smtClean="0"/>
              <a:t>Athletes </a:t>
            </a:r>
            <a:r>
              <a:rPr lang="en-US" sz="2000" dirty="0"/>
              <a:t>must be told to notify a parent or guardian, athletic trainer and coach of any skin lesion prior to any competition or practice. An appropriate health-care professional should evaluate any skin lesion before returning to competition. </a:t>
            </a:r>
            <a:endParaRPr lang="en-US" sz="2000" dirty="0" smtClean="0"/>
          </a:p>
          <a:p>
            <a:pPr>
              <a:defRPr/>
            </a:pPr>
            <a:endParaRPr lang="en-US" sz="2000" dirty="0"/>
          </a:p>
          <a:p>
            <a:pPr>
              <a:defRPr/>
            </a:pPr>
            <a:r>
              <a:rPr lang="en-US" sz="2000" dirty="0" smtClean="0"/>
              <a:t>If </a:t>
            </a:r>
            <a:r>
              <a:rPr lang="en-US" sz="2000" dirty="0"/>
              <a:t>an outbreak occurs on a team, especially in a contact sport, all team members should be evaluated to help prevent the potential spread of the infection. </a:t>
            </a:r>
          </a:p>
          <a:p>
            <a:pPr>
              <a:defRPr/>
            </a:pPr>
            <a:endParaRPr lang="en-US" sz="2000" dirty="0"/>
          </a:p>
          <a:p>
            <a:pPr>
              <a:defRPr/>
            </a:pPr>
            <a:r>
              <a:rPr lang="en-US" sz="2000" dirty="0" smtClean="0"/>
              <a:t>Coaches</a:t>
            </a:r>
            <a:r>
              <a:rPr lang="en-US" sz="2000" dirty="0"/>
              <a:t>, officials, and appropriate health-</a:t>
            </a:r>
            <a:r>
              <a:rPr lang="en-US" sz="2000" dirty="0" smtClean="0"/>
              <a:t>care professionals </a:t>
            </a:r>
            <a:r>
              <a:rPr lang="en-US" sz="2000" dirty="0"/>
              <a:t>must follow NFHS or state/local guidelines on “time until return to competition.” Participation with a covered lesion may be considered if in accordance with NFHS, state or local guidelines and the lesion is no longer contagious. </a:t>
            </a:r>
            <a:endParaRPr lang="en-US" sz="20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0" y="0"/>
            <a:ext cx="9144000" cy="990600"/>
          </a:xfrm>
        </p:spPr>
        <p:txBody>
          <a:bodyPr/>
          <a:lstStyle/>
          <a:p>
            <a:pPr eaLnBrk="1" hangingPunct="1"/>
            <a:r>
              <a:rPr lang="en-US" sz="3400" b="1">
                <a:solidFill>
                  <a:schemeClr val="tx1"/>
                </a:solidFill>
                <a:latin typeface="Arial" charset="0"/>
                <a:ea typeface="ＭＳ Ｐゴシック" charset="0"/>
                <a:cs typeface="ＭＳ Ｐゴシック" charset="0"/>
              </a:rPr>
              <a:t>Communicable Disease Procedures, Cont.</a:t>
            </a:r>
            <a:endParaRPr lang="en-US">
              <a:solidFill>
                <a:schemeClr val="tx1"/>
              </a:solidFill>
              <a:latin typeface="Arial" charset="0"/>
              <a:ea typeface="ＭＳ Ｐゴシック" charset="0"/>
              <a:cs typeface="ＭＳ Ｐゴシック" charset="0"/>
            </a:endParaRPr>
          </a:p>
        </p:txBody>
      </p:sp>
      <p:sp>
        <p:nvSpPr>
          <p:cNvPr id="87042" name="Rectangle 3"/>
          <p:cNvSpPr>
            <a:spLocks noGrp="1" noChangeArrowheads="1"/>
          </p:cNvSpPr>
          <p:nvPr>
            <p:ph type="body" idx="1"/>
          </p:nvPr>
        </p:nvSpPr>
        <p:spPr>
          <a:xfrm>
            <a:off x="0" y="914400"/>
            <a:ext cx="9144000" cy="5791200"/>
          </a:xfrm>
        </p:spPr>
        <p:txBody>
          <a:bodyPr/>
          <a:lstStyle/>
          <a:p>
            <a:pPr eaLnBrk="1" hangingPunct="1">
              <a:buFontTx/>
              <a:buNone/>
            </a:pPr>
            <a:r>
              <a:rPr lang="en-US" sz="2400">
                <a:latin typeface="Arial" charset="0"/>
                <a:ea typeface="ＭＳ Ｐゴシック" charset="0"/>
                <a:cs typeface="ＭＳ Ｐゴシック" charset="0"/>
              </a:rPr>
              <a:t>Means of reducing the potential exposure to Blood-Borne Infectious Diseases include:</a:t>
            </a:r>
          </a:p>
          <a:p>
            <a:pPr eaLnBrk="1" hangingPunct="1">
              <a:lnSpc>
                <a:spcPct val="20000"/>
              </a:lnSpc>
              <a:buFontTx/>
              <a:buNone/>
            </a:pPr>
            <a:endParaRPr lang="en-US" sz="2400">
              <a:latin typeface="Arial" charset="0"/>
              <a:ea typeface="ＭＳ Ｐゴシック" charset="0"/>
              <a:cs typeface="ＭＳ Ｐゴシック" charset="0"/>
            </a:endParaRPr>
          </a:p>
          <a:p>
            <a:pPr lvl="1" eaLnBrk="1" hangingPunct="1">
              <a:buFontTx/>
              <a:buNone/>
            </a:pPr>
            <a:r>
              <a:rPr lang="en-US" sz="2000">
                <a:latin typeface="Arial" charset="0"/>
                <a:ea typeface="ＭＳ Ｐゴシック" charset="0"/>
              </a:rPr>
              <a:t> * An athlete who is bleeding, has an open wound, has any amount of blood on his/her uniform or has blood on his/her person, shall be directed to leave the activity until the bleeding is stopped, the wound is covered, the uniform and/or body is appropriately cleaned and/or the uniform is changed before returning to activity. </a:t>
            </a:r>
          </a:p>
          <a:p>
            <a:pPr lvl="1" eaLnBrk="1" hangingPunct="1">
              <a:buFontTx/>
              <a:buNone/>
            </a:pPr>
            <a:r>
              <a:rPr lang="en-US" sz="2000">
                <a:latin typeface="Arial" charset="0"/>
                <a:ea typeface="ＭＳ Ｐゴシック" charset="0"/>
              </a:rPr>
              <a:t>* Certified athletic trainers or caregivers need to wear gloves and take other precautions to prevent blood-splash from contaminating themselves or others.</a:t>
            </a:r>
          </a:p>
          <a:p>
            <a:pPr lvl="1" eaLnBrk="1" hangingPunct="1">
              <a:buFontTx/>
              <a:buNone/>
            </a:pPr>
            <a:r>
              <a:rPr lang="en-US" sz="2000">
                <a:latin typeface="Arial" charset="0"/>
                <a:ea typeface="ＭＳ Ｐゴシック" charset="0"/>
              </a:rPr>
              <a:t> * Immediately wash contaminated skin or mucous membranes with soap and water.</a:t>
            </a:r>
          </a:p>
          <a:p>
            <a:pPr lvl="1" eaLnBrk="1" hangingPunct="1">
              <a:buFontTx/>
              <a:buNone/>
            </a:pPr>
            <a:r>
              <a:rPr lang="en-US" sz="2000">
                <a:latin typeface="Arial" charset="0"/>
                <a:ea typeface="ＭＳ Ｐゴシック" charset="0"/>
              </a:rPr>
              <a:t> * Clean all contaminated surfaces and equipment with disinfectant before returning to competition. Be sure to use gloves with cleaning.</a:t>
            </a:r>
          </a:p>
          <a:p>
            <a:pPr lvl="1" eaLnBrk="1" hangingPunct="1">
              <a:buFontTx/>
              <a:buNone/>
            </a:pPr>
            <a:r>
              <a:rPr lang="en-US" sz="2000">
                <a:latin typeface="Arial" charset="0"/>
                <a:ea typeface="ＭＳ Ｐゴシック" charset="0"/>
              </a:rPr>
              <a:t>* Any blood exposure or bites to the skin that break the surface must be reported and evaluated by a medical provider immediately.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152400"/>
            <a:ext cx="7772400" cy="1143000"/>
          </a:xfrm>
        </p:spPr>
        <p:txBody>
          <a:bodyPr/>
          <a:lstStyle/>
          <a:p>
            <a:pPr eaLnBrk="1" hangingPunct="1"/>
            <a:r>
              <a:rPr lang="en-US" b="1">
                <a:latin typeface="Arial" charset="0"/>
                <a:ea typeface="ＭＳ Ｐゴシック" charset="0"/>
                <a:cs typeface="ＭＳ Ｐゴシック" charset="0"/>
              </a:rPr>
              <a:t>Sources</a:t>
            </a:r>
            <a:endParaRPr lang="en-US">
              <a:latin typeface="Arial" charset="0"/>
              <a:ea typeface="ＭＳ Ｐゴシック" charset="0"/>
              <a:cs typeface="ＭＳ Ｐゴシック" charset="0"/>
            </a:endParaRPr>
          </a:p>
        </p:txBody>
      </p:sp>
      <p:sp>
        <p:nvSpPr>
          <p:cNvPr id="89090" name="Rectangle 3"/>
          <p:cNvSpPr>
            <a:spLocks noGrp="1" noChangeArrowheads="1"/>
          </p:cNvSpPr>
          <p:nvPr>
            <p:ph type="body" idx="1"/>
          </p:nvPr>
        </p:nvSpPr>
        <p:spPr>
          <a:xfrm>
            <a:off x="0" y="1295400"/>
            <a:ext cx="9144000" cy="5562600"/>
          </a:xfrm>
        </p:spPr>
        <p:txBody>
          <a:bodyPr/>
          <a:lstStyle/>
          <a:p>
            <a:pPr eaLnBrk="1" hangingPunct="1"/>
            <a:r>
              <a:rPr lang="en-US" sz="2800">
                <a:latin typeface="Arial" charset="0"/>
                <a:ea typeface="ＭＳ Ｐゴシック" charset="0"/>
                <a:cs typeface="ＭＳ Ｐゴシック" charset="0"/>
              </a:rPr>
              <a:t>American College of Cardiology </a:t>
            </a:r>
          </a:p>
          <a:p>
            <a:pPr eaLnBrk="1" hangingPunct="1"/>
            <a:r>
              <a:rPr lang="en-US" sz="2800">
                <a:latin typeface="Arial" charset="0"/>
                <a:ea typeface="ＭＳ Ｐゴシック" charset="0"/>
                <a:cs typeface="ＭＳ Ｐゴシック" charset="0"/>
              </a:rPr>
              <a:t>California Interscholastic Federation </a:t>
            </a:r>
          </a:p>
          <a:p>
            <a:pPr eaLnBrk="1" hangingPunct="1"/>
            <a:r>
              <a:rPr lang="en-US" sz="2800">
                <a:latin typeface="Arial" charset="0"/>
                <a:ea typeface="ＭＳ Ｐゴシック" charset="0"/>
                <a:cs typeface="ＭＳ Ｐゴシック" charset="0"/>
              </a:rPr>
              <a:t>National Athletic Trainers Association </a:t>
            </a:r>
          </a:p>
          <a:p>
            <a:pPr eaLnBrk="1" hangingPunct="1"/>
            <a:r>
              <a:rPr lang="en-US" sz="2800">
                <a:latin typeface="Arial" charset="0"/>
                <a:ea typeface="ＭＳ Ｐゴシック" charset="0"/>
                <a:cs typeface="ＭＳ Ｐゴシック" charset="0"/>
              </a:rPr>
              <a:t>National Federation of State High School 		Associations</a:t>
            </a:r>
          </a:p>
          <a:p>
            <a:pPr eaLnBrk="1" hangingPunct="1"/>
            <a:r>
              <a:rPr lang="en-US" sz="2800">
                <a:latin typeface="Arial" charset="0"/>
                <a:ea typeface="ＭＳ Ｐゴシック" charset="0"/>
                <a:cs typeface="ＭＳ Ｐゴシック" charset="0"/>
              </a:rPr>
              <a:t>National Institute on Drug Abuse</a:t>
            </a:r>
          </a:p>
          <a:p>
            <a:pPr eaLnBrk="1" hangingPunct="1"/>
            <a:r>
              <a:rPr lang="en-US" sz="2800">
                <a:latin typeface="Arial" charset="0"/>
                <a:ea typeface="ＭＳ Ｐゴシック" charset="0"/>
                <a:cs typeface="ＭＳ Ｐゴシック" charset="0"/>
              </a:rPr>
              <a:t>Syracuse University</a:t>
            </a:r>
          </a:p>
          <a:p>
            <a:pPr eaLnBrk="1" hangingPunct="1"/>
            <a:r>
              <a:rPr lang="en-US" sz="2800">
                <a:latin typeface="Arial" charset="0"/>
                <a:ea typeface="ＭＳ Ｐゴシック" charset="0"/>
                <a:cs typeface="ＭＳ Ｐゴシック" charset="0"/>
              </a:rPr>
              <a:t>Texas Education Agency </a:t>
            </a:r>
          </a:p>
          <a:p>
            <a:pPr eaLnBrk="1" hangingPunct="1"/>
            <a:r>
              <a:rPr lang="en-US" sz="2800">
                <a:latin typeface="Arial" charset="0"/>
                <a:ea typeface="ＭＳ Ｐゴシック" charset="0"/>
                <a:cs typeface="ＭＳ Ｐゴシック" charset="0"/>
              </a:rPr>
              <a:t>University Interscholastic League</a:t>
            </a:r>
          </a:p>
          <a:p>
            <a:pPr eaLnBrk="1" hangingPunct="1"/>
            <a:r>
              <a:rPr lang="en-US" sz="2800">
                <a:latin typeface="Arial" charset="0"/>
                <a:ea typeface="ＭＳ Ｐゴシック" charset="0"/>
                <a:cs typeface="ＭＳ Ｐゴシック" charset="0"/>
              </a:rPr>
              <a:t>Google Images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228600" y="1828800"/>
            <a:ext cx="86106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u="sng"/>
              <a:t>What is Sudden Cardiac Arrest?</a:t>
            </a:r>
          </a:p>
          <a:p>
            <a:pPr lvl="1" eaLnBrk="1" hangingPunct="1">
              <a:buFont typeface="Arial" charset="0"/>
              <a:buChar char="•"/>
            </a:pPr>
            <a:r>
              <a:rPr lang="en-US" sz="2000"/>
              <a:t>Occurs suddenly and often without warning.</a:t>
            </a:r>
          </a:p>
          <a:p>
            <a:pPr lvl="1" eaLnBrk="1" hangingPunct="1">
              <a:buFont typeface="Arial" charset="0"/>
              <a:buChar char="•"/>
            </a:pPr>
            <a:r>
              <a:rPr lang="en-US" sz="2000"/>
              <a:t>An electrical malfunction (short-circuit) causes the bottom chambers of the heart (ventricles) to beat dangerously fast (ventricular tachycardia or fibrillation) and disrupts the pumping ability of the heart.</a:t>
            </a:r>
          </a:p>
          <a:p>
            <a:pPr lvl="1" eaLnBrk="1" hangingPunct="1">
              <a:buFont typeface="Arial" charset="0"/>
              <a:buChar char="•"/>
            </a:pPr>
            <a:r>
              <a:rPr lang="en-US" sz="2000"/>
              <a:t>The heart cannot pump blood to the brain, lungs and other organs of the body.</a:t>
            </a:r>
          </a:p>
          <a:p>
            <a:pPr lvl="1" eaLnBrk="1" hangingPunct="1">
              <a:buFont typeface="Arial" charset="0"/>
              <a:buChar char="•"/>
            </a:pPr>
            <a:r>
              <a:rPr lang="en-US" sz="2000"/>
              <a:t>The person loses consciousness (passes out) and has no pulse.</a:t>
            </a:r>
          </a:p>
          <a:p>
            <a:pPr lvl="1" eaLnBrk="1" hangingPunct="1">
              <a:buFont typeface="Arial" charset="0"/>
              <a:buChar char="•"/>
            </a:pPr>
            <a:r>
              <a:rPr lang="en-US" sz="2000"/>
              <a:t>Death occurs within minutes if not treated immediately.</a:t>
            </a:r>
          </a:p>
          <a:p>
            <a:pPr eaLnBrk="1" hangingPunct="1"/>
            <a:endParaRPr lang="en-US"/>
          </a:p>
        </p:txBody>
      </p:sp>
      <p:sp>
        <p:nvSpPr>
          <p:cNvPr id="20482" name="Title 1"/>
          <p:cNvSpPr>
            <a:spLocks noGrp="1"/>
          </p:cNvSpPr>
          <p:nvPr>
            <p:ph type="title"/>
          </p:nvPr>
        </p:nvSpPr>
        <p:spPr>
          <a:xfrm>
            <a:off x="762000" y="454025"/>
            <a:ext cx="7772400" cy="1143000"/>
          </a:xfrm>
        </p:spPr>
        <p:txBody>
          <a:bodyPr/>
          <a:lstStyle/>
          <a:p>
            <a:r>
              <a:rPr lang="en-US" sz="2600" b="1">
                <a:latin typeface="Arial" charset="0"/>
                <a:ea typeface="ＭＳ Ｐゴシック" charset="0"/>
                <a:cs typeface="ＭＳ Ｐゴシック" charset="0"/>
              </a:rPr>
              <a:t>Sudden Cardiac Awareness Information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105775" cy="5181600"/>
          </a:xfrm>
        </p:spPr>
        <p:txBody>
          <a:bodyPr/>
          <a:lstStyle/>
          <a:p>
            <a:pPr marL="0" indent="0">
              <a:buFontTx/>
              <a:buNone/>
              <a:defRPr/>
            </a:pPr>
            <a:r>
              <a:rPr lang="en-US" sz="2000" b="1" u="sng" dirty="0" smtClean="0"/>
              <a:t>What </a:t>
            </a:r>
            <a:r>
              <a:rPr lang="en-US" sz="2000" b="1" u="sng" dirty="0"/>
              <a:t>causes Sudden Cardiac Arrest</a:t>
            </a:r>
            <a:r>
              <a:rPr lang="en-US" sz="2000" b="1" u="sng" dirty="0" smtClean="0"/>
              <a:t>?</a:t>
            </a:r>
          </a:p>
          <a:p>
            <a:pPr indent="-285750">
              <a:defRPr/>
            </a:pPr>
            <a:r>
              <a:rPr lang="en-US" sz="1600" b="1" dirty="0" smtClean="0"/>
              <a:t>Conditions </a:t>
            </a:r>
            <a:r>
              <a:rPr lang="en-US" sz="1600" b="1" dirty="0"/>
              <a:t>present at birth</a:t>
            </a:r>
          </a:p>
          <a:p>
            <a:pPr lvl="2">
              <a:defRPr/>
            </a:pPr>
            <a:r>
              <a:rPr lang="en-US" sz="1400" b="1" i="1" dirty="0"/>
              <a:t>Inherited</a:t>
            </a:r>
            <a:r>
              <a:rPr lang="en-US" sz="1400" i="1" dirty="0"/>
              <a:t> (passed on from parents/relatives)</a:t>
            </a:r>
            <a:r>
              <a:rPr lang="en-US" sz="1400" b="1" i="1" dirty="0"/>
              <a:t> conditions of the heart muscle:</a:t>
            </a:r>
            <a:endParaRPr lang="en-US" sz="1400" dirty="0"/>
          </a:p>
          <a:p>
            <a:pPr lvl="3">
              <a:defRPr/>
            </a:pPr>
            <a:r>
              <a:rPr lang="en-US" sz="1300" b="1" dirty="0"/>
              <a:t>Hypertrophic Cardiomyopathy</a:t>
            </a:r>
            <a:r>
              <a:rPr lang="en-US" sz="1300" dirty="0"/>
              <a:t> – hypertrophy (thickening) of the left ventricle; the most common cause of sudden cardiac arrest in athletes in the U.S.</a:t>
            </a:r>
          </a:p>
          <a:p>
            <a:pPr lvl="3">
              <a:defRPr/>
            </a:pPr>
            <a:r>
              <a:rPr lang="en-US" sz="1300" b="1" dirty="0" err="1"/>
              <a:t>Arrhythmogenic</a:t>
            </a:r>
            <a:r>
              <a:rPr lang="en-US" sz="1300" b="1" dirty="0"/>
              <a:t> Right Ventricular Cardiomyopathy </a:t>
            </a:r>
            <a:r>
              <a:rPr lang="en-US" sz="1300" dirty="0"/>
              <a:t>– replacement of part of the right ventricle by fat and scar; the most common cause of sudden cardiac arrest in Italy.</a:t>
            </a:r>
          </a:p>
          <a:p>
            <a:pPr lvl="3">
              <a:defRPr/>
            </a:pPr>
            <a:r>
              <a:rPr lang="en-US" sz="1300" dirty="0"/>
              <a:t> </a:t>
            </a:r>
            <a:r>
              <a:rPr lang="en-US" sz="1300" b="1" dirty="0" err="1"/>
              <a:t>Marfan</a:t>
            </a:r>
            <a:r>
              <a:rPr lang="en-US" sz="1300" b="1" dirty="0"/>
              <a:t> Syndrome</a:t>
            </a:r>
            <a:r>
              <a:rPr lang="en-US" sz="1300" dirty="0"/>
              <a:t> – a disorder of the structure of blood vessels that makes them prone to rupture; often associated with very long arms and unusually flexible joints.</a:t>
            </a:r>
          </a:p>
          <a:p>
            <a:pPr lvl="2">
              <a:defRPr/>
            </a:pPr>
            <a:r>
              <a:rPr lang="en-US" sz="1400" b="1" i="1" dirty="0"/>
              <a:t>Inherited conditions of the electrical system:</a:t>
            </a:r>
            <a:endParaRPr lang="en-US" sz="1400" dirty="0"/>
          </a:p>
          <a:p>
            <a:pPr lvl="3">
              <a:defRPr/>
            </a:pPr>
            <a:r>
              <a:rPr lang="en-US" sz="1300" b="1" dirty="0" err="1"/>
              <a:t>Lonq</a:t>
            </a:r>
            <a:r>
              <a:rPr lang="en-US" sz="1300" b="1" dirty="0"/>
              <a:t> QT Syndrome</a:t>
            </a:r>
            <a:r>
              <a:rPr lang="en-US" sz="1300" dirty="0"/>
              <a:t> – abnormality in the ion channels (electrical system) of the heart.</a:t>
            </a:r>
          </a:p>
          <a:p>
            <a:pPr lvl="3">
              <a:defRPr/>
            </a:pPr>
            <a:r>
              <a:rPr lang="en-US" sz="1300" b="1" dirty="0" err="1"/>
              <a:t>Catecholaminergic</a:t>
            </a:r>
            <a:r>
              <a:rPr lang="en-US" sz="1300" b="1" dirty="0"/>
              <a:t> Polymorphic Ventricular Tachycardia and </a:t>
            </a:r>
            <a:r>
              <a:rPr lang="en-US" sz="1300" b="1" dirty="0" err="1"/>
              <a:t>Brugada</a:t>
            </a:r>
            <a:r>
              <a:rPr lang="en-US" sz="1300" b="1" dirty="0"/>
              <a:t> Syndrome – </a:t>
            </a:r>
            <a:r>
              <a:rPr lang="en-US" sz="1300" dirty="0"/>
              <a:t>other types of electrical abnormalities that are rare but run in families.</a:t>
            </a:r>
          </a:p>
          <a:p>
            <a:pPr lvl="2">
              <a:defRPr/>
            </a:pPr>
            <a:r>
              <a:rPr lang="en-US" sz="1400" b="1" i="1" dirty="0" err="1"/>
              <a:t>NonInherited</a:t>
            </a:r>
            <a:r>
              <a:rPr lang="en-US" sz="1400" b="1" i="1" dirty="0"/>
              <a:t> </a:t>
            </a:r>
            <a:r>
              <a:rPr lang="en-US" sz="1400" i="1" dirty="0"/>
              <a:t>(not passed on from the family, but still present at birth)</a:t>
            </a:r>
            <a:r>
              <a:rPr lang="en-US" sz="1400" b="1" i="1" dirty="0"/>
              <a:t> conditions:</a:t>
            </a:r>
            <a:endParaRPr lang="en-US" sz="1400" dirty="0"/>
          </a:p>
          <a:p>
            <a:pPr lvl="3">
              <a:defRPr/>
            </a:pPr>
            <a:r>
              <a:rPr lang="en-US" sz="1300" b="1" dirty="0"/>
              <a:t>Coronary Artery Abnormalities</a:t>
            </a:r>
            <a:r>
              <a:rPr lang="en-US" sz="1300" dirty="0"/>
              <a:t> – abnormality of the blood vessels that supply blood to the heart muscle.  The second most common cause of sudden cardiac arrest in athletes in the U.S.</a:t>
            </a:r>
          </a:p>
          <a:p>
            <a:pPr lvl="3">
              <a:defRPr/>
            </a:pPr>
            <a:r>
              <a:rPr lang="en-US" sz="1300" b="1" dirty="0"/>
              <a:t>Aortic valve abnormalities</a:t>
            </a:r>
            <a:r>
              <a:rPr lang="en-US" sz="1300" dirty="0"/>
              <a:t> – failure of the aortic valve (the valve between the heart and the aorta) to develop properly; usually causes a loud heart murmur.</a:t>
            </a:r>
          </a:p>
          <a:p>
            <a:pPr lvl="3">
              <a:defRPr/>
            </a:pPr>
            <a:r>
              <a:rPr lang="en-US" sz="1300" b="1" dirty="0"/>
              <a:t>Non-compaction Cardiomyopathy</a:t>
            </a:r>
            <a:r>
              <a:rPr lang="en-US" sz="1300" dirty="0"/>
              <a:t> – a condition where the heart muscle does not develop normally. </a:t>
            </a:r>
          </a:p>
          <a:p>
            <a:pPr lvl="3">
              <a:defRPr/>
            </a:pPr>
            <a:r>
              <a:rPr lang="en-US" sz="1300" b="1" dirty="0"/>
              <a:t>Wolff-Parkinson-White Syndrome</a:t>
            </a:r>
            <a:r>
              <a:rPr lang="en-US" sz="1300" dirty="0"/>
              <a:t> –an extra conducting fiber is present in the heart’s electrical system and can increase the risk of arrhythmias. </a:t>
            </a:r>
          </a:p>
          <a:p>
            <a:pPr>
              <a:defRPr/>
            </a:pPr>
            <a:endParaRPr lang="en-US" dirty="0"/>
          </a:p>
        </p:txBody>
      </p:sp>
      <p:sp>
        <p:nvSpPr>
          <p:cNvPr id="21506" name="Title 1"/>
          <p:cNvSpPr>
            <a:spLocks noGrp="1"/>
          </p:cNvSpPr>
          <p:nvPr>
            <p:ph type="title"/>
          </p:nvPr>
        </p:nvSpPr>
        <p:spPr>
          <a:xfrm>
            <a:off x="762000" y="19050"/>
            <a:ext cx="7772400" cy="1143000"/>
          </a:xfrm>
        </p:spPr>
        <p:txBody>
          <a:bodyPr/>
          <a:lstStyle/>
          <a:p>
            <a:r>
              <a:rPr lang="en-US" sz="2600" b="1">
                <a:latin typeface="Arial" charset="0"/>
                <a:ea typeface="ＭＳ Ｐゴシック" charset="0"/>
                <a:cs typeface="ＭＳ Ｐゴシック" charset="0"/>
              </a:rPr>
              <a:t>Sudden Cardiac Awareness Information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79413" y="914400"/>
            <a:ext cx="8105775"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sz="2000" b="1" u="sng" dirty="0" smtClean="0"/>
              <a:t>What causes Sudden Cardiac Arrest continued</a:t>
            </a:r>
            <a:endParaRPr lang="en-US" sz="1800" dirty="0" smtClean="0"/>
          </a:p>
          <a:p>
            <a:pPr indent="-285750">
              <a:defRPr/>
            </a:pPr>
            <a:r>
              <a:rPr lang="en-US" sz="1600" b="1" dirty="0" smtClean="0"/>
              <a:t>Conditions not present at birth</a:t>
            </a:r>
            <a:r>
              <a:rPr lang="en-US" sz="1600" dirty="0"/>
              <a:t> </a:t>
            </a:r>
            <a:r>
              <a:rPr lang="en-US" sz="1600" b="1" dirty="0" smtClean="0"/>
              <a:t>but acquired later in life:</a:t>
            </a:r>
            <a:endParaRPr lang="en-US" sz="1600" dirty="0" smtClean="0"/>
          </a:p>
          <a:p>
            <a:pPr lvl="3">
              <a:defRPr/>
            </a:pPr>
            <a:r>
              <a:rPr lang="en-US" sz="1400" b="1" dirty="0" err="1" smtClean="0"/>
              <a:t>Commotio</a:t>
            </a:r>
            <a:r>
              <a:rPr lang="en-US" sz="1400" b="1" dirty="0" smtClean="0"/>
              <a:t> </a:t>
            </a:r>
            <a:r>
              <a:rPr lang="en-US" sz="1400" b="1" dirty="0" err="1" smtClean="0"/>
              <a:t>Cordis</a:t>
            </a:r>
            <a:r>
              <a:rPr lang="en-US" sz="1400" dirty="0" smtClean="0"/>
              <a:t> – concussion of the heart that can occur from being hit in the chest by a ball, puck, or fist.</a:t>
            </a:r>
          </a:p>
          <a:p>
            <a:pPr lvl="3">
              <a:defRPr/>
            </a:pPr>
            <a:r>
              <a:rPr lang="en-US" sz="1400" b="1" dirty="0" smtClean="0"/>
              <a:t>Myocarditis</a:t>
            </a:r>
            <a:r>
              <a:rPr lang="en-US" sz="1400" dirty="0" smtClean="0"/>
              <a:t> – infection/inflammation of the heart, usually caused by a virus.</a:t>
            </a:r>
          </a:p>
          <a:p>
            <a:pPr lvl="3">
              <a:defRPr/>
            </a:pPr>
            <a:r>
              <a:rPr lang="en-US" sz="1400" b="1" dirty="0" smtClean="0"/>
              <a:t>Recreational/Performance-Enhancing drug use</a:t>
            </a:r>
            <a:r>
              <a:rPr lang="en-US" sz="1400" dirty="0" smtClean="0"/>
              <a:t>.</a:t>
            </a:r>
          </a:p>
          <a:p>
            <a:pPr>
              <a:defRPr/>
            </a:pPr>
            <a:r>
              <a:rPr lang="en-US" sz="1600" b="1" dirty="0" smtClean="0"/>
              <a:t>Idiopathic</a:t>
            </a:r>
            <a:r>
              <a:rPr lang="en-US" sz="1600" dirty="0" smtClean="0"/>
              <a:t>: Sometimes the underlying cause of the Sudden Cardiac Arrest is unknown, even after autopsy. </a:t>
            </a:r>
          </a:p>
          <a:p>
            <a:pPr marL="0" indent="0">
              <a:buFontTx/>
              <a:buNone/>
              <a:defRPr/>
            </a:pPr>
            <a:endParaRPr lang="en-US" sz="800" dirty="0" smtClean="0"/>
          </a:p>
          <a:p>
            <a:pPr marL="0" indent="0">
              <a:buFontTx/>
              <a:buNone/>
              <a:defRPr/>
            </a:pPr>
            <a:r>
              <a:rPr lang="en-US" sz="1800" b="1" u="sng" dirty="0" smtClean="0"/>
              <a:t>What are the symptoms/warning signs of Sudden Cardiac Arrest?</a:t>
            </a:r>
            <a:endParaRPr lang="en-US" sz="1800" u="sng" dirty="0" smtClean="0"/>
          </a:p>
          <a:p>
            <a:pPr lvl="1">
              <a:buFont typeface="Arial"/>
              <a:buChar char="•"/>
              <a:defRPr/>
            </a:pPr>
            <a:r>
              <a:rPr lang="en-US" sz="1600" dirty="0" smtClean="0"/>
              <a:t>Fainting/blackouts (especially during exercise)</a:t>
            </a:r>
          </a:p>
          <a:p>
            <a:pPr lvl="1">
              <a:buFont typeface="Arial"/>
              <a:buChar char="•"/>
              <a:defRPr/>
            </a:pPr>
            <a:r>
              <a:rPr lang="en-US" sz="1600" dirty="0" smtClean="0"/>
              <a:t>Dizziness</a:t>
            </a:r>
          </a:p>
          <a:p>
            <a:pPr lvl="1">
              <a:buFont typeface="Arial"/>
              <a:buChar char="•"/>
              <a:defRPr/>
            </a:pPr>
            <a:r>
              <a:rPr lang="en-US" sz="1600" dirty="0" smtClean="0"/>
              <a:t>Unusual fatigue/weakness</a:t>
            </a:r>
          </a:p>
          <a:p>
            <a:pPr lvl="1">
              <a:buFont typeface="Arial"/>
              <a:buChar char="•"/>
              <a:defRPr/>
            </a:pPr>
            <a:r>
              <a:rPr lang="en-US" sz="1600" dirty="0" smtClean="0"/>
              <a:t>Chest pain</a:t>
            </a:r>
          </a:p>
          <a:p>
            <a:pPr lvl="1">
              <a:buFont typeface="Arial"/>
              <a:buChar char="•"/>
              <a:defRPr/>
            </a:pPr>
            <a:r>
              <a:rPr lang="en-US" sz="1600" dirty="0" smtClean="0"/>
              <a:t>Shortness of breath</a:t>
            </a:r>
          </a:p>
          <a:p>
            <a:pPr lvl="1">
              <a:buFont typeface="Arial"/>
              <a:buChar char="•"/>
              <a:defRPr/>
            </a:pPr>
            <a:r>
              <a:rPr lang="en-US" sz="1600" dirty="0" smtClean="0"/>
              <a:t>Nausea/vomiting</a:t>
            </a:r>
          </a:p>
          <a:p>
            <a:pPr lvl="1">
              <a:buFont typeface="Arial"/>
              <a:buChar char="•"/>
              <a:defRPr/>
            </a:pPr>
            <a:r>
              <a:rPr lang="en-US" sz="1600" dirty="0" smtClean="0"/>
              <a:t>Palpitations (heart is beating unusually fast or skipping beats) </a:t>
            </a:r>
          </a:p>
          <a:p>
            <a:pPr lvl="1">
              <a:buFont typeface="Arial"/>
              <a:buChar char="•"/>
              <a:defRPr/>
            </a:pPr>
            <a:r>
              <a:rPr lang="en-US" sz="1600" dirty="0" smtClean="0"/>
              <a:t>Family history of sudden cardiac arrest at age &lt; 50</a:t>
            </a:r>
          </a:p>
          <a:p>
            <a:pPr marL="0" indent="0">
              <a:buFontTx/>
              <a:buNone/>
              <a:defRPr/>
            </a:pPr>
            <a:r>
              <a:rPr lang="en-US" sz="1600" b="1" dirty="0" smtClean="0"/>
              <a:t>**ANY of these symptoms/warning signs that occur while exercising may necessitate further evaluation from your physician before returning to practice or a game</a:t>
            </a:r>
            <a:r>
              <a:rPr lang="en-US" sz="1600" dirty="0" smtClean="0"/>
              <a:t>.</a:t>
            </a:r>
          </a:p>
          <a:p>
            <a:pPr marL="0" indent="0">
              <a:buFontTx/>
              <a:buNone/>
              <a:defRPr/>
            </a:pPr>
            <a:endParaRPr lang="en-US" dirty="0"/>
          </a:p>
        </p:txBody>
      </p:sp>
      <p:sp>
        <p:nvSpPr>
          <p:cNvPr id="22530" name="Title 1"/>
          <p:cNvSpPr>
            <a:spLocks noGrp="1"/>
          </p:cNvSpPr>
          <p:nvPr>
            <p:ph type="title"/>
          </p:nvPr>
        </p:nvSpPr>
        <p:spPr>
          <a:xfrm>
            <a:off x="754063" y="0"/>
            <a:ext cx="7772400" cy="1143000"/>
          </a:xfrm>
        </p:spPr>
        <p:txBody>
          <a:bodyPr/>
          <a:lstStyle/>
          <a:p>
            <a:r>
              <a:rPr lang="en-US" sz="2600" b="1">
                <a:latin typeface="Arial" charset="0"/>
                <a:ea typeface="ＭＳ Ｐゴシック" charset="0"/>
                <a:cs typeface="ＭＳ Ｐゴシック" charset="0"/>
              </a:rPr>
              <a:t>Sudden Cardiac Awareness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28663" y="66675"/>
            <a:ext cx="7772400" cy="1143000"/>
          </a:xfrm>
        </p:spPr>
        <p:txBody>
          <a:bodyPr/>
          <a:lstStyle/>
          <a:p>
            <a:r>
              <a:rPr lang="en-US" sz="2600" b="1">
                <a:latin typeface="Arial" charset="0"/>
                <a:ea typeface="ＭＳ Ｐゴシック" charset="0"/>
                <a:cs typeface="ＭＳ Ｐゴシック" charset="0"/>
              </a:rPr>
              <a:t>Sudden Cardiac Awareness Information</a:t>
            </a:r>
          </a:p>
        </p:txBody>
      </p:sp>
      <p:sp>
        <p:nvSpPr>
          <p:cNvPr id="4" name="Rectangle 3"/>
          <p:cNvSpPr/>
          <p:nvPr/>
        </p:nvSpPr>
        <p:spPr>
          <a:xfrm>
            <a:off x="609600" y="1209675"/>
            <a:ext cx="7772400" cy="3940175"/>
          </a:xfrm>
          <a:prstGeom prst="rect">
            <a:avLst/>
          </a:prstGeom>
        </p:spPr>
        <p:txBody>
          <a:bodyPr>
            <a:spAutoFit/>
          </a:bodyPr>
          <a:lstStyle/>
          <a:p>
            <a:pPr>
              <a:defRPr/>
            </a:pPr>
            <a:endParaRPr lang="en-US" sz="1600" dirty="0"/>
          </a:p>
          <a:p>
            <a:pPr>
              <a:defRPr/>
            </a:pPr>
            <a:r>
              <a:rPr lang="en-US" sz="1800" b="1" u="sng" dirty="0"/>
              <a:t>What is the treatment for Sudden Cardiac Arrest?</a:t>
            </a:r>
            <a:endParaRPr lang="en-US" sz="1800" u="sng" dirty="0"/>
          </a:p>
          <a:p>
            <a:pPr marL="742950" lvl="1" indent="-285750">
              <a:buFont typeface="Arial"/>
              <a:buChar char="•"/>
              <a:defRPr/>
            </a:pPr>
            <a:r>
              <a:rPr lang="en-US" sz="1600" dirty="0"/>
              <a:t>Time is critical and an immediate response is vital.</a:t>
            </a:r>
          </a:p>
          <a:p>
            <a:pPr marL="742950" lvl="1" indent="-285750">
              <a:buFont typeface="Arial"/>
              <a:buChar char="•"/>
              <a:defRPr/>
            </a:pPr>
            <a:r>
              <a:rPr lang="en-US" sz="1600" b="1" dirty="0"/>
              <a:t>CALL 911</a:t>
            </a:r>
            <a:endParaRPr lang="en-US" sz="1600" dirty="0"/>
          </a:p>
          <a:p>
            <a:pPr marL="742950" lvl="1" indent="-285750">
              <a:buFont typeface="Arial"/>
              <a:buChar char="•"/>
              <a:defRPr/>
            </a:pPr>
            <a:r>
              <a:rPr lang="en-US" sz="1600" b="1" dirty="0"/>
              <a:t>Begin CPR</a:t>
            </a:r>
            <a:endParaRPr lang="en-US" sz="1600" dirty="0"/>
          </a:p>
          <a:p>
            <a:pPr marL="742950" lvl="1" indent="-285750">
              <a:buFont typeface="Arial"/>
              <a:buChar char="•"/>
              <a:defRPr/>
            </a:pPr>
            <a:r>
              <a:rPr lang="en-US" sz="1600" b="1" dirty="0"/>
              <a:t>Use an Automated External Defibrillator (AED)</a:t>
            </a:r>
          </a:p>
          <a:p>
            <a:pPr marL="742950" lvl="1" indent="-285750">
              <a:buFont typeface="Arial"/>
              <a:buChar char="•"/>
              <a:defRPr/>
            </a:pPr>
            <a:endParaRPr lang="en-US" sz="1600" b="1" dirty="0"/>
          </a:p>
          <a:p>
            <a:pPr>
              <a:defRPr/>
            </a:pPr>
            <a:r>
              <a:rPr lang="en-US" sz="1800" b="1" u="sng" dirty="0"/>
              <a:t>What are ways to screen for Sudden Cardiac Arrest?</a:t>
            </a:r>
            <a:endParaRPr lang="en-US" sz="1800" u="sng" dirty="0"/>
          </a:p>
          <a:p>
            <a:pPr marL="742950" lvl="1" indent="-285750">
              <a:buFont typeface="Arial"/>
              <a:buChar char="•"/>
              <a:defRPr/>
            </a:pPr>
            <a:r>
              <a:rPr lang="en-US" sz="1400" dirty="0"/>
              <a:t>The American Heart Association recommends a pre-participation history and physical including </a:t>
            </a:r>
            <a:r>
              <a:rPr lang="en-US" sz="1400" dirty="0" smtClean="0"/>
              <a:t>14 </a:t>
            </a:r>
            <a:r>
              <a:rPr lang="en-US" sz="1400" dirty="0"/>
              <a:t>important cardiac elements.</a:t>
            </a:r>
          </a:p>
          <a:p>
            <a:pPr marL="742950" lvl="1" indent="-285750">
              <a:buFont typeface="Arial"/>
              <a:buChar char="•"/>
              <a:defRPr/>
            </a:pPr>
            <a:r>
              <a:rPr lang="en-US" sz="1400" b="1" dirty="0"/>
              <a:t>The UIL </a:t>
            </a:r>
            <a:r>
              <a:rPr lang="en-US" sz="1400" b="1" i="1" u="sng" dirty="0"/>
              <a:t>Pre-Participation Physical Evaluation – Medical History</a:t>
            </a:r>
            <a:r>
              <a:rPr lang="en-US" sz="1400" b="1" dirty="0"/>
              <a:t> form includes ALL </a:t>
            </a:r>
            <a:r>
              <a:rPr lang="en-US" sz="1400" b="1" dirty="0" smtClean="0"/>
              <a:t>14 </a:t>
            </a:r>
            <a:r>
              <a:rPr lang="en-US" sz="1400" b="1" dirty="0"/>
              <a:t>of these important cardiac elements and is mandatory annually</a:t>
            </a:r>
            <a:r>
              <a:rPr lang="en-US" sz="1400" dirty="0"/>
              <a:t>.</a:t>
            </a:r>
          </a:p>
          <a:p>
            <a:pPr marL="742950" lvl="1" indent="-285750">
              <a:buFont typeface="Arial"/>
              <a:buChar char="•"/>
              <a:defRPr/>
            </a:pPr>
            <a:r>
              <a:rPr lang="en-US" sz="1400" dirty="0"/>
              <a:t>Additional screening using an electrocardiogram and/or an echocardiogram is readily available to all athletes, but is not mandatory.</a:t>
            </a:r>
          </a:p>
          <a:p>
            <a:pPr>
              <a:defRPr/>
            </a:pPr>
            <a:endParaRPr lang="en-US" sz="1800" dirty="0"/>
          </a:p>
          <a:p>
            <a:pPr lvl="1">
              <a:defRPr/>
            </a:pP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Section 2</a:t>
            </a:r>
          </a:p>
        </p:txBody>
      </p:sp>
      <p:sp>
        <p:nvSpPr>
          <p:cNvPr id="24578" name="Rectangle 3"/>
          <p:cNvSpPr>
            <a:spLocks noGrp="1" noChangeArrowheads="1"/>
          </p:cNvSpPr>
          <p:nvPr>
            <p:ph type="body" idx="1"/>
          </p:nvPr>
        </p:nvSpPr>
        <p:spPr>
          <a:xfrm>
            <a:off x="685800" y="1828800"/>
            <a:ext cx="7772400" cy="990600"/>
          </a:xfrm>
        </p:spPr>
        <p:txBody>
          <a:bodyPr/>
          <a:lstStyle/>
          <a:p>
            <a:pPr algn="ctr" eaLnBrk="1" hangingPunct="1">
              <a:buFontTx/>
              <a:buNone/>
            </a:pPr>
            <a:endParaRPr lang="en-US">
              <a:latin typeface="Arial" charset="0"/>
              <a:ea typeface="ＭＳ Ｐゴシック" charset="0"/>
              <a:cs typeface="ＭＳ Ｐゴシック" charset="0"/>
            </a:endParaRPr>
          </a:p>
          <a:p>
            <a:pPr algn="ctr" eaLnBrk="1" hangingPunct="1">
              <a:buFontTx/>
              <a:buNone/>
            </a:pPr>
            <a:r>
              <a:rPr lang="en-US">
                <a:latin typeface="Arial" charset="0"/>
                <a:ea typeface="ＭＳ Ｐゴシック" charset="0"/>
                <a:cs typeface="ＭＳ Ｐゴシック" charset="0"/>
              </a:rPr>
              <a:t>Head and Neck Injuries</a:t>
            </a:r>
          </a:p>
          <a:p>
            <a:pPr algn="ctr" eaLnBrk="1" hangingPunct="1">
              <a:buFontTx/>
              <a:buNone/>
            </a:pPr>
            <a:r>
              <a:rPr lang="en-US">
                <a:latin typeface="Arial" charset="0"/>
                <a:ea typeface="ＭＳ Ｐゴシック" charset="0"/>
                <a:cs typeface="ＭＳ Ｐゴシック" charset="0"/>
              </a:rPr>
              <a:t>Concussions</a:t>
            </a:r>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286000"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57200"/>
            <a:ext cx="1981200" cy="166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05200"/>
            <a:ext cx="53213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951</TotalTime>
  <Words>5478</Words>
  <Application>Microsoft Office PowerPoint</Application>
  <PresentationFormat>On-screen Show (4:3)</PresentationFormat>
  <Paragraphs>413</Paragraphs>
  <Slides>45</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ＭＳ Ｐゴシック</vt:lpstr>
      <vt:lpstr>Arial</vt:lpstr>
      <vt:lpstr>Blank Presentation</vt:lpstr>
      <vt:lpstr>Extracurricular Activity Safety Training Program </vt:lpstr>
      <vt:lpstr>Section 1</vt:lpstr>
      <vt:lpstr>PowerPoint Presentation</vt:lpstr>
      <vt:lpstr>Key CPR Components</vt:lpstr>
      <vt:lpstr>Sudden Cardiac Awareness Information</vt:lpstr>
      <vt:lpstr>Sudden Cardiac Awareness Information</vt:lpstr>
      <vt:lpstr>Sudden Cardiac Awareness Information</vt:lpstr>
      <vt:lpstr>Sudden Cardiac Awareness Information</vt:lpstr>
      <vt:lpstr>  Section 2</vt:lpstr>
      <vt:lpstr>Reducing Head and Neck Injuries</vt:lpstr>
      <vt:lpstr>Reducing Head and Neck Injuries, Cont.</vt:lpstr>
      <vt:lpstr>Definition of Concussion</vt:lpstr>
      <vt:lpstr>Concussion Oversight Team (COT): </vt:lpstr>
      <vt:lpstr>Concussion Symptoms/Signs</vt:lpstr>
      <vt:lpstr>Response to Suspected Concussion</vt:lpstr>
      <vt:lpstr>Return to Activity/Play Following Concussion</vt:lpstr>
      <vt:lpstr>Return to Activity/Play Following Concussion, cont.</vt:lpstr>
      <vt:lpstr>Guidelines for Safely Resuming Participation</vt:lpstr>
      <vt:lpstr>Responsible Individual</vt:lpstr>
      <vt:lpstr>Potential Need for School/Academic Adjustments &amp;  Modification Following Concussion (Return to Learn) </vt:lpstr>
      <vt:lpstr>Concussion Acknowledgement Form</vt:lpstr>
      <vt:lpstr>Concussion Training for Coaches and Athletic Trainers</vt:lpstr>
      <vt:lpstr> Section 3</vt:lpstr>
      <vt:lpstr>Heat Acclimatization and Heat Illness </vt:lpstr>
      <vt:lpstr>Fundamentals of a Heat Acclimatization </vt:lpstr>
      <vt:lpstr>Hydration Tips And Fluid Guidelines </vt:lpstr>
      <vt:lpstr>Recommendations for Hydration</vt:lpstr>
      <vt:lpstr>Recommendations for Hydration</vt:lpstr>
      <vt:lpstr>Asthma and Exercise</vt:lpstr>
      <vt:lpstr>Asthma and Exercise, Cont.</vt:lpstr>
      <vt:lpstr>Section 4</vt:lpstr>
      <vt:lpstr>Illegal Steroid Use and Random Anabolic Steroid Testing</vt:lpstr>
      <vt:lpstr>Illegal Steroid Use and Random Anabolic Steroid Testing, Cont.</vt:lpstr>
      <vt:lpstr>Health Consequences Associated with Anabolic Steroid Abuse </vt:lpstr>
      <vt:lpstr>Nutritional / Dietary Supplements</vt:lpstr>
      <vt:lpstr> Section 5</vt:lpstr>
      <vt:lpstr>Recommendations for Lightning Safety</vt:lpstr>
      <vt:lpstr>Recommendations for Lightning Safety, Cont.</vt:lpstr>
      <vt:lpstr>Recommendations for Lightning Safety, Cont.</vt:lpstr>
      <vt:lpstr>Section 6</vt:lpstr>
      <vt:lpstr>Communicable Disease Procedures</vt:lpstr>
      <vt:lpstr>Communicable Disease Procedures, Cont.</vt:lpstr>
      <vt:lpstr>Communicable Disease Procedures, Cont.</vt:lpstr>
      <vt:lpstr>Communicable Disease Procedures, Cont.</vt:lpstr>
      <vt:lpstr>Sources</vt:lpstr>
    </vt:vector>
  </TitlesOfParts>
  <Company>UIL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UIL</dc:creator>
  <cp:lastModifiedBy>Villarreal, Vanessa</cp:lastModifiedBy>
  <cp:revision>117</cp:revision>
  <cp:lastPrinted>2010-07-30T18:12:55Z</cp:lastPrinted>
  <dcterms:created xsi:type="dcterms:W3CDTF">2008-09-25T13:58:19Z</dcterms:created>
  <dcterms:modified xsi:type="dcterms:W3CDTF">2016-08-02T17:27:39Z</dcterms:modified>
</cp:coreProperties>
</file>